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handoutMasterIdLst>
    <p:handoutMasterId r:id="rId33"/>
  </p:handoutMasterIdLst>
  <p:sldIdLst>
    <p:sldId id="474" r:id="rId2"/>
    <p:sldId id="638" r:id="rId3"/>
    <p:sldId id="630" r:id="rId4"/>
    <p:sldId id="639" r:id="rId5"/>
    <p:sldId id="663" r:id="rId6"/>
    <p:sldId id="668" r:id="rId7"/>
    <p:sldId id="643" r:id="rId8"/>
    <p:sldId id="702" r:id="rId9"/>
    <p:sldId id="703" r:id="rId10"/>
    <p:sldId id="641" r:id="rId11"/>
    <p:sldId id="670" r:id="rId12"/>
    <p:sldId id="671" r:id="rId13"/>
    <p:sldId id="690" r:id="rId14"/>
    <p:sldId id="698" r:id="rId15"/>
    <p:sldId id="693" r:id="rId16"/>
    <p:sldId id="692" r:id="rId17"/>
    <p:sldId id="650" r:id="rId18"/>
    <p:sldId id="691" r:id="rId19"/>
    <p:sldId id="651" r:id="rId20"/>
    <p:sldId id="652" r:id="rId21"/>
    <p:sldId id="694" r:id="rId22"/>
    <p:sldId id="646" r:id="rId23"/>
    <p:sldId id="647" r:id="rId24"/>
    <p:sldId id="679" r:id="rId25"/>
    <p:sldId id="686" r:id="rId26"/>
    <p:sldId id="687" r:id="rId27"/>
    <p:sldId id="680" r:id="rId28"/>
    <p:sldId id="681" r:id="rId29"/>
    <p:sldId id="682" r:id="rId30"/>
    <p:sldId id="684" r:id="rId31"/>
  </p:sldIdLst>
  <p:sldSz cx="9144000" cy="6858000" type="screen4x3"/>
  <p:notesSz cx="7077075" cy="9385300"/>
  <p:defaultTextStyle>
    <a:defPPr>
      <a:defRPr lang="en-GB"/>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4" autoAdjust="0"/>
  </p:normalViewPr>
  <p:slideViewPr>
    <p:cSldViewPr>
      <p:cViewPr>
        <p:scale>
          <a:sx n="75" d="100"/>
          <a:sy n="75" d="100"/>
        </p:scale>
        <p:origin x="-72"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16" y="-60"/>
      </p:cViewPr>
      <p:guideLst>
        <p:guide orient="horz" pos="2956"/>
        <p:guide pos="222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67050" cy="46990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Tahoma" pitchFamily="34" charset="0"/>
              </a:defRPr>
            </a:lvl1pPr>
          </a:lstStyle>
          <a:p>
            <a:endParaRPr lang="en-US"/>
          </a:p>
        </p:txBody>
      </p:sp>
      <p:sp>
        <p:nvSpPr>
          <p:cNvPr id="157699" name="Rectangle 3"/>
          <p:cNvSpPr>
            <a:spLocks noGrp="1" noChangeArrowheads="1"/>
          </p:cNvSpPr>
          <p:nvPr>
            <p:ph type="dt" sz="quarter" idx="1"/>
          </p:nvPr>
        </p:nvSpPr>
        <p:spPr bwMode="auto">
          <a:xfrm>
            <a:off x="4010025" y="0"/>
            <a:ext cx="3067050" cy="46990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Tahoma" pitchFamily="34" charset="0"/>
              </a:defRPr>
            </a:lvl1pPr>
          </a:lstStyle>
          <a:p>
            <a:endParaRPr lang="en-US"/>
          </a:p>
        </p:txBody>
      </p:sp>
      <p:sp>
        <p:nvSpPr>
          <p:cNvPr id="157700" name="Rectangle 4"/>
          <p:cNvSpPr>
            <a:spLocks noGrp="1" noChangeArrowheads="1"/>
          </p:cNvSpPr>
          <p:nvPr>
            <p:ph type="ftr" sz="quarter" idx="2"/>
          </p:nvPr>
        </p:nvSpPr>
        <p:spPr bwMode="auto">
          <a:xfrm>
            <a:off x="0" y="8915400"/>
            <a:ext cx="3067050" cy="46990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Tahoma" pitchFamily="34" charset="0"/>
              </a:defRPr>
            </a:lvl1pPr>
          </a:lstStyle>
          <a:p>
            <a:endParaRPr lang="en-US"/>
          </a:p>
        </p:txBody>
      </p:sp>
      <p:sp>
        <p:nvSpPr>
          <p:cNvPr id="157701" name="Rectangle 5"/>
          <p:cNvSpPr>
            <a:spLocks noGrp="1" noChangeArrowheads="1"/>
          </p:cNvSpPr>
          <p:nvPr>
            <p:ph type="sldNum" sz="quarter" idx="3"/>
          </p:nvPr>
        </p:nvSpPr>
        <p:spPr bwMode="auto">
          <a:xfrm>
            <a:off x="4010025" y="8915400"/>
            <a:ext cx="3067050" cy="46990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Tahoma" pitchFamily="34" charset="0"/>
              </a:defRPr>
            </a:lvl1pPr>
          </a:lstStyle>
          <a:p>
            <a:fld id="{C26A69B8-EB46-45BE-B8AE-08449C270679}"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67050" cy="46990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Tahoma" pitchFamily="34" charset="0"/>
              </a:defRPr>
            </a:lvl1pPr>
          </a:lstStyle>
          <a:p>
            <a:endParaRPr lang="en-US"/>
          </a:p>
        </p:txBody>
      </p:sp>
      <p:sp>
        <p:nvSpPr>
          <p:cNvPr id="159747" name="Rectangle 3"/>
          <p:cNvSpPr>
            <a:spLocks noGrp="1" noChangeArrowheads="1"/>
          </p:cNvSpPr>
          <p:nvPr>
            <p:ph type="dt" idx="1"/>
          </p:nvPr>
        </p:nvSpPr>
        <p:spPr bwMode="auto">
          <a:xfrm>
            <a:off x="4010025" y="0"/>
            <a:ext cx="3067050" cy="46990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Tahoma" pitchFamily="34" charset="0"/>
              </a:defRPr>
            </a:lvl1pPr>
          </a:lstStyle>
          <a:p>
            <a:endParaRPr lang="en-US"/>
          </a:p>
        </p:txBody>
      </p:sp>
      <p:sp>
        <p:nvSpPr>
          <p:cNvPr id="14340"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p:spPr>
      </p:sp>
      <p:sp>
        <p:nvSpPr>
          <p:cNvPr id="159749" name="Rectangle 5"/>
          <p:cNvSpPr>
            <a:spLocks noGrp="1" noChangeArrowheads="1"/>
          </p:cNvSpPr>
          <p:nvPr>
            <p:ph type="body" sz="quarter" idx="3"/>
          </p:nvPr>
        </p:nvSpPr>
        <p:spPr bwMode="auto">
          <a:xfrm>
            <a:off x="942975" y="4459288"/>
            <a:ext cx="5191125" cy="422275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9750" name="Rectangle 6"/>
          <p:cNvSpPr>
            <a:spLocks noGrp="1" noChangeArrowheads="1"/>
          </p:cNvSpPr>
          <p:nvPr>
            <p:ph type="ftr" sz="quarter" idx="4"/>
          </p:nvPr>
        </p:nvSpPr>
        <p:spPr bwMode="auto">
          <a:xfrm>
            <a:off x="0" y="8915400"/>
            <a:ext cx="3067050" cy="46990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Tahoma" pitchFamily="34" charset="0"/>
              </a:defRPr>
            </a:lvl1pPr>
          </a:lstStyle>
          <a:p>
            <a:endParaRPr lang="en-US"/>
          </a:p>
        </p:txBody>
      </p:sp>
      <p:sp>
        <p:nvSpPr>
          <p:cNvPr id="159751" name="Rectangle 7"/>
          <p:cNvSpPr>
            <a:spLocks noGrp="1" noChangeArrowheads="1"/>
          </p:cNvSpPr>
          <p:nvPr>
            <p:ph type="sldNum" sz="quarter" idx="5"/>
          </p:nvPr>
        </p:nvSpPr>
        <p:spPr bwMode="auto">
          <a:xfrm>
            <a:off x="4010025" y="8915400"/>
            <a:ext cx="3067050" cy="46990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Tahoma" pitchFamily="34" charset="0"/>
              </a:defRPr>
            </a:lvl1pPr>
          </a:lstStyle>
          <a:p>
            <a:fld id="{F7D01D0D-5D45-4075-A4DF-F06BF32E4B9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6328AA6-584B-4D27-BB9C-C5CD86405F0A}" type="slidenum">
              <a:rPr lang="en-GB"/>
              <a:pPr/>
              <a:t>1</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p:txBody>
          <a:bodyPr/>
          <a:lstStyle/>
          <a:p>
            <a:pPr eaLnBrk="1" hangingPunct="1"/>
            <a:r>
              <a:rPr lang="en-GB" smtClean="0"/>
              <a:t>“The Spirit Level” hypothesis suggests that the relationship between income distribution and well-being is mediated through psychosocial pathways by the impacts of economic structure upon social relationships. </a:t>
            </a:r>
            <a:r>
              <a:rPr lang="en-GB" b="1" smtClean="0"/>
              <a:t>In this model lower income inequality is seen to result in societies with more cohesion, greater trust and cooperation and lower social stress</a:t>
            </a:r>
            <a:endParaRPr lang="en-GB" smtClean="0"/>
          </a:p>
        </p:txBody>
      </p:sp>
      <p:sp>
        <p:nvSpPr>
          <p:cNvPr id="21507" name="Slide Number Placeholder 3"/>
          <p:cNvSpPr>
            <a:spLocks noGrp="1"/>
          </p:cNvSpPr>
          <p:nvPr>
            <p:ph type="sldNum" sz="quarter" idx="5"/>
          </p:nvPr>
        </p:nvSpPr>
        <p:spPr>
          <a:noFill/>
        </p:spPr>
        <p:txBody>
          <a:bodyPr/>
          <a:lstStyle/>
          <a:p>
            <a:fld id="{CA75F256-B7E0-43E7-B321-45E7C4554DBF}" type="slidenum">
              <a:rPr lang="en-GB"/>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pPr eaLnBrk="1" hangingPunct="1"/>
            <a:endParaRPr lang="en-US" smtClean="0"/>
          </a:p>
        </p:txBody>
      </p:sp>
      <p:sp>
        <p:nvSpPr>
          <p:cNvPr id="41987" name="Slide Number Placeholder 3"/>
          <p:cNvSpPr>
            <a:spLocks noGrp="1"/>
          </p:cNvSpPr>
          <p:nvPr>
            <p:ph type="sldNum" sz="quarter" idx="5"/>
          </p:nvPr>
        </p:nvSpPr>
        <p:spPr>
          <a:noFill/>
        </p:spPr>
        <p:txBody>
          <a:bodyPr/>
          <a:lstStyle/>
          <a:p>
            <a:fld id="{50CDB150-E11B-4A45-A03B-76486D40510F}" type="slidenum">
              <a:rPr lang="en-GB"/>
              <a:pPr/>
              <a:t>25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p:txBody>
          <a:bodyPr/>
          <a:lstStyle/>
          <a:p>
            <a:pPr eaLnBrk="1" hangingPunct="1"/>
            <a:endParaRPr lang="en-US" smtClean="0"/>
          </a:p>
        </p:txBody>
      </p:sp>
      <p:sp>
        <p:nvSpPr>
          <p:cNvPr id="44035" name="Slide Number Placeholder 3"/>
          <p:cNvSpPr>
            <a:spLocks noGrp="1"/>
          </p:cNvSpPr>
          <p:nvPr>
            <p:ph type="sldNum" sz="quarter" idx="5"/>
          </p:nvPr>
        </p:nvSpPr>
        <p:spPr>
          <a:noFill/>
        </p:spPr>
        <p:txBody>
          <a:bodyPr/>
          <a:lstStyle/>
          <a:p>
            <a:fld id="{C0AD679D-47AA-4E1D-96BB-F368C1268FED}" type="slidenum">
              <a:rPr lang="en-GB"/>
              <a:pPr/>
              <a:t>26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EC0237-E843-4F96-987E-913CBB6BF53B}" type="slidenum">
              <a:rPr lang="en-GB"/>
              <a:pPr>
                <a:defRPr/>
              </a:pPr>
              <a:t>‹#›</a:t>
            </a:fld>
            <a:endParaRPr lang="en-GB"/>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A54576-1FD9-4FED-9A0F-D0A848332FB1}" type="slidenum">
              <a:rPr lang="en-GB"/>
              <a:pPr>
                <a:defRPr/>
              </a:pPr>
              <a:t>‹#›</a:t>
            </a:fld>
            <a:endParaRPr lang="en-GB"/>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973FEE-4D7E-4DF5-9A1A-CEC3D6AB74C2}" type="slidenum">
              <a:rPr lang="en-GB"/>
              <a:pPr>
                <a:defRPr/>
              </a:pPr>
              <a:t>‹#›</a:t>
            </a:fld>
            <a:endParaRPr lang="en-GB"/>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DDEBCD-6C64-4442-BDC0-BAB1F74ABDCA}" type="slidenum">
              <a:rPr lang="en-GB"/>
              <a:pPr>
                <a:defRPr/>
              </a:pPr>
              <a:t>‹#›</a:t>
            </a:fld>
            <a:endParaRPr lang="en-GB"/>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66D5ADB-6086-4FA0-B47C-05FF9E7FA47C}" type="slidenum">
              <a:rPr lang="en-GB"/>
              <a:pPr>
                <a:defRPr/>
              </a:pPr>
              <a:t>‹#›</a:t>
            </a:fld>
            <a:endParaRPr lang="en-GB"/>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384598-754C-4E31-8B62-2BFC4A5390E6}" type="slidenum">
              <a:rPr lang="en-GB"/>
              <a:pPr>
                <a:defRPr/>
              </a:pPr>
              <a:t>‹#›</a:t>
            </a:fld>
            <a:endParaRPr lang="en-GB"/>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1A7C347-4A23-4E05-AF74-A2A115649BCE}" type="slidenum">
              <a:rPr lang="en-GB"/>
              <a:pPr>
                <a:defRPr/>
              </a:pPr>
              <a:t>‹#›</a:t>
            </a:fld>
            <a:endParaRPr lang="en-GB"/>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C850E87-4073-41DF-A539-3BD8404CE108}" type="slidenum">
              <a:rPr lang="en-GB"/>
              <a:pPr>
                <a:defRPr/>
              </a:pPr>
              <a:t>‹#›</a:t>
            </a:fld>
            <a:endParaRPr lang="en-GB"/>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586A7AC-01B3-4A8C-8EA9-3695746542BC}" type="slidenum">
              <a:rPr lang="en-GB"/>
              <a:pPr>
                <a:defRPr/>
              </a:pPr>
              <a:t>‹#›</a:t>
            </a:fld>
            <a:endParaRPr lang="en-GB"/>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6FE91DD-7F5E-4B33-B930-6469922A8B74}" type="slidenum">
              <a:rPr lang="en-GB"/>
              <a:pPr>
                <a:defRPr/>
              </a:pPr>
              <a:t>‹#›</a:t>
            </a:fld>
            <a:endParaRPr lang="en-GB"/>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9C1BE3A-A7CE-43F7-999D-5ED06D8D86CF}" type="slidenum">
              <a:rPr lang="en-GB"/>
              <a:pPr>
                <a:defRPr/>
              </a:pPr>
              <a:t>‹#›</a:t>
            </a:fld>
            <a:endParaRPr lang="en-GB"/>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FE41C0-B3F0-465C-A41B-E5437008EF58}" type="slidenum">
              <a:rPr lang="en-GB"/>
              <a:pPr>
                <a:defRPr/>
              </a:pPr>
              <a:t>‹#›</a:t>
            </a:fld>
            <a:endParaRPr lang="en-GB"/>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5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GB"/>
          </a:p>
        </p:txBody>
      </p:sp>
      <p:sp>
        <p:nvSpPr>
          <p:cNvPr id="365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GB"/>
          </a:p>
        </p:txBody>
      </p:sp>
      <p:sp>
        <p:nvSpPr>
          <p:cNvPr id="365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F951BAAB-3C84-488A-B450-2A3452D1919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ny.dorling@sheffield.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equalitytrust.org.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787/9789" TargetMode="External"/><Relationship Id="rId2" Type="http://schemas.openxmlformats.org/officeDocument/2006/relationships/hyperlink" Target="http://www.oecd.org/els/social/indicators/SAG" TargetMode="External"/><Relationship Id="rId1" Type="http://schemas.openxmlformats.org/officeDocument/2006/relationships/slideLayout" Target="../slideLayouts/slideLayout2.xml"/><Relationship Id="rId4" Type="http://schemas.openxmlformats.org/officeDocument/2006/relationships/hyperlink" Target="http://www.oecd.org/dataoecd/52/30/4914769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2"/>
          <p:cNvSpPr>
            <a:spLocks noChangeArrowheads="1"/>
          </p:cNvSpPr>
          <p:nvPr/>
        </p:nvSpPr>
        <p:spPr bwMode="auto">
          <a:xfrm>
            <a:off x="179388" y="476250"/>
            <a:ext cx="5329237" cy="2305050"/>
          </a:xfrm>
          <a:prstGeom prst="rect">
            <a:avLst/>
          </a:prstGeom>
          <a:noFill/>
          <a:ln w="9525">
            <a:noFill/>
            <a:miter lim="800000"/>
            <a:headEnd/>
            <a:tailEnd/>
          </a:ln>
        </p:spPr>
        <p:txBody>
          <a:bodyPr anchor="ctr"/>
          <a:lstStyle/>
          <a:p>
            <a:r>
              <a:rPr lang="en-GB" sz="4000"/>
              <a:t>Is Japan more equal than the UK?</a:t>
            </a:r>
          </a:p>
          <a:p>
            <a:endParaRPr lang="en-GB" sz="4000"/>
          </a:p>
          <a:p>
            <a:r>
              <a:rPr lang="en-GB" sz="2800" b="0"/>
              <a:t>IPSS, Tokyo, 6/1/2012</a:t>
            </a:r>
          </a:p>
        </p:txBody>
      </p:sp>
      <p:sp>
        <p:nvSpPr>
          <p:cNvPr id="16386" name="Rectangle 13"/>
          <p:cNvSpPr>
            <a:spLocks noChangeArrowheads="1"/>
          </p:cNvSpPr>
          <p:nvPr/>
        </p:nvSpPr>
        <p:spPr bwMode="auto">
          <a:xfrm>
            <a:off x="152400" y="3048000"/>
            <a:ext cx="8523288" cy="2757488"/>
          </a:xfrm>
          <a:prstGeom prst="rect">
            <a:avLst/>
          </a:prstGeom>
          <a:noFill/>
          <a:ln w="9525">
            <a:noFill/>
            <a:miter lim="800000"/>
            <a:headEnd/>
            <a:tailEnd/>
          </a:ln>
        </p:spPr>
        <p:txBody>
          <a:bodyPr/>
          <a:lstStyle/>
          <a:p>
            <a:pPr marL="342900" indent="-342900">
              <a:lnSpc>
                <a:spcPct val="80000"/>
              </a:lnSpc>
              <a:spcBef>
                <a:spcPct val="20000"/>
              </a:spcBef>
            </a:pPr>
            <a:endParaRPr lang="en-GB" sz="2400" i="1">
              <a:latin typeface="Times New Roman" pitchFamily="18" charset="0"/>
            </a:endParaRPr>
          </a:p>
          <a:p>
            <a:pPr marL="342900" indent="-342900">
              <a:lnSpc>
                <a:spcPct val="80000"/>
              </a:lnSpc>
              <a:spcBef>
                <a:spcPct val="20000"/>
              </a:spcBef>
            </a:pPr>
            <a:endParaRPr lang="en-GB" sz="2800">
              <a:latin typeface="Times New Roman" pitchFamily="18" charset="0"/>
            </a:endParaRPr>
          </a:p>
          <a:p>
            <a:pPr marL="342900" indent="-342900">
              <a:lnSpc>
                <a:spcPct val="80000"/>
              </a:lnSpc>
              <a:spcBef>
                <a:spcPct val="20000"/>
              </a:spcBef>
            </a:pPr>
            <a:r>
              <a:rPr lang="en-GB" sz="2400">
                <a:latin typeface="Times New Roman" pitchFamily="18" charset="0"/>
              </a:rPr>
              <a:t>Danny Dorling</a:t>
            </a:r>
          </a:p>
          <a:p>
            <a:pPr marL="342900" indent="-342900">
              <a:lnSpc>
                <a:spcPct val="80000"/>
              </a:lnSpc>
              <a:spcBef>
                <a:spcPct val="20000"/>
              </a:spcBef>
            </a:pPr>
            <a:r>
              <a:rPr lang="en-GB" sz="2400" b="0" i="1">
                <a:latin typeface="Times New Roman" pitchFamily="18" charset="0"/>
              </a:rPr>
              <a:t>Department of Geography</a:t>
            </a:r>
          </a:p>
          <a:p>
            <a:pPr marL="342900" indent="-342900">
              <a:lnSpc>
                <a:spcPct val="80000"/>
              </a:lnSpc>
              <a:spcBef>
                <a:spcPct val="20000"/>
              </a:spcBef>
            </a:pPr>
            <a:r>
              <a:rPr lang="en-GB" sz="2400" b="0" i="1">
                <a:latin typeface="Times New Roman" pitchFamily="18" charset="0"/>
              </a:rPr>
              <a:t>University of Sheffield</a:t>
            </a:r>
          </a:p>
          <a:p>
            <a:pPr marL="342900" indent="-342900">
              <a:lnSpc>
                <a:spcPct val="80000"/>
              </a:lnSpc>
              <a:spcBef>
                <a:spcPct val="20000"/>
              </a:spcBef>
            </a:pPr>
            <a:r>
              <a:rPr lang="en-GB" sz="2400" b="0" i="1">
                <a:latin typeface="Times New Roman" pitchFamily="18" charset="0"/>
              </a:rPr>
              <a:t>E-mail: </a:t>
            </a:r>
            <a:r>
              <a:rPr lang="en-GB" sz="2400" b="0" i="1">
                <a:latin typeface="Times New Roman" pitchFamily="18" charset="0"/>
                <a:hlinkClick r:id="rId3"/>
              </a:rPr>
              <a:t>danny.dorling@sheffield.ac.uk</a:t>
            </a:r>
            <a:r>
              <a:rPr lang="en-GB" sz="2400" b="0" i="1">
                <a:latin typeface="Times New Roman" pitchFamily="18" charset="0"/>
              </a:rPr>
              <a:t> </a:t>
            </a:r>
          </a:p>
        </p:txBody>
      </p:sp>
      <p:sp>
        <p:nvSpPr>
          <p:cNvPr id="16387" name="Rectangle 14"/>
          <p:cNvSpPr>
            <a:spLocks noChangeArrowheads="1"/>
          </p:cNvSpPr>
          <p:nvPr/>
        </p:nvSpPr>
        <p:spPr bwMode="auto">
          <a:xfrm>
            <a:off x="4189413" y="3114675"/>
            <a:ext cx="7145337" cy="0"/>
          </a:xfrm>
          <a:prstGeom prst="rect">
            <a:avLst/>
          </a:prstGeom>
          <a:noFill/>
          <a:ln w="9525">
            <a:noFill/>
            <a:miter lim="800000"/>
            <a:headEnd/>
            <a:tailEnd/>
          </a:ln>
        </p:spPr>
        <p:txBody>
          <a:bodyPr>
            <a:spAutoFit/>
          </a:bodyPr>
          <a:lstStyle/>
          <a:p>
            <a:endParaRPr lang="en-US"/>
          </a:p>
        </p:txBody>
      </p:sp>
      <p:sp>
        <p:nvSpPr>
          <p:cNvPr id="16388" name="Text Box 16"/>
          <p:cNvSpPr txBox="1">
            <a:spLocks noChangeArrowheads="1"/>
          </p:cNvSpPr>
          <p:nvPr/>
        </p:nvSpPr>
        <p:spPr bwMode="auto">
          <a:xfrm>
            <a:off x="1203325" y="5980113"/>
            <a:ext cx="625475" cy="366712"/>
          </a:xfrm>
          <a:prstGeom prst="rect">
            <a:avLst/>
          </a:prstGeom>
          <a:noFill/>
          <a:ln w="9525">
            <a:noFill/>
            <a:miter lim="800000"/>
            <a:headEnd/>
            <a:tailEnd/>
          </a:ln>
        </p:spPr>
        <p:txBody>
          <a:bodyPr>
            <a:spAutoFit/>
          </a:bodyPr>
          <a:lstStyle/>
          <a:p>
            <a:endParaRPr lang="en-US"/>
          </a:p>
        </p:txBody>
      </p:sp>
      <p:pic>
        <p:nvPicPr>
          <p:cNvPr id="16389" name="Picture 17" descr="tuoslogo_key_cmyk_hi"/>
          <p:cNvPicPr>
            <a:picLocks noChangeAspect="1" noChangeArrowheads="1"/>
          </p:cNvPicPr>
          <p:nvPr/>
        </p:nvPicPr>
        <p:blipFill>
          <a:blip r:embed="rId4"/>
          <a:srcRect/>
          <a:stretch>
            <a:fillRect/>
          </a:stretch>
        </p:blipFill>
        <p:spPr bwMode="auto">
          <a:xfrm>
            <a:off x="393700" y="5795963"/>
            <a:ext cx="2090738" cy="801687"/>
          </a:xfrm>
          <a:prstGeom prst="rect">
            <a:avLst/>
          </a:prstGeom>
          <a:noFill/>
          <a:ln w="9525">
            <a:noFill/>
            <a:miter lim="800000"/>
            <a:headEnd/>
            <a:tailEnd/>
          </a:ln>
        </p:spPr>
      </p:pic>
      <p:pic>
        <p:nvPicPr>
          <p:cNvPr id="16390" name="Picture 12" descr="Daiwa Logo CMYK Small"/>
          <p:cNvPicPr>
            <a:picLocks noChangeAspect="1" noChangeArrowheads="1"/>
          </p:cNvPicPr>
          <p:nvPr/>
        </p:nvPicPr>
        <p:blipFill>
          <a:blip r:embed="rId5"/>
          <a:srcRect/>
          <a:stretch>
            <a:fillRect/>
          </a:stretch>
        </p:blipFill>
        <p:spPr bwMode="auto">
          <a:xfrm>
            <a:off x="6804025" y="5732463"/>
            <a:ext cx="2232025" cy="10096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b="1" smtClean="0"/>
              <a:t>Research agenda</a:t>
            </a:r>
            <a:endParaRPr lang="en-US" b="1" smtClean="0"/>
          </a:p>
        </p:txBody>
      </p:sp>
      <p:sp>
        <p:nvSpPr>
          <p:cNvPr id="25602" name="Content Placeholder 2"/>
          <p:cNvSpPr>
            <a:spLocks noGrp="1"/>
          </p:cNvSpPr>
          <p:nvPr>
            <p:ph idx="1"/>
          </p:nvPr>
        </p:nvSpPr>
        <p:spPr/>
        <p:txBody>
          <a:bodyPr/>
          <a:lstStyle/>
          <a:p>
            <a:pPr eaLnBrk="1" hangingPunct="1"/>
            <a:r>
              <a:rPr lang="en-GB" smtClean="0"/>
              <a:t>revisiting the “Spirit Level” evidence according to which Japan is a more equitable and hence harmonious society than any other industrialised country, focusing on contrasts with a country such as Britain.</a:t>
            </a:r>
          </a:p>
          <a:p>
            <a:pPr eaLnBrk="1" hangingPunct="1"/>
            <a:r>
              <a:rPr lang="en-GB" smtClean="0"/>
              <a:t>comparing social and spatial inequalities, social cohesion and well-being between Britain and Japan at different geographical levels.</a:t>
            </a:r>
          </a:p>
          <a:p>
            <a:pPr eaLnBrk="1" hangingPunct="1"/>
            <a:endParaRPr lang="en-GB" smtClean="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4"/>
          <p:cNvSpPr>
            <a:spLocks noGrp="1"/>
          </p:cNvSpPr>
          <p:nvPr>
            <p:ph idx="1"/>
          </p:nvPr>
        </p:nvSpPr>
        <p:spPr>
          <a:xfrm>
            <a:off x="468313" y="1916113"/>
            <a:ext cx="8229600" cy="4525962"/>
          </a:xfrm>
        </p:spPr>
        <p:txBody>
          <a:bodyPr/>
          <a:lstStyle/>
          <a:p>
            <a:pPr eaLnBrk="1" hangingPunct="1"/>
            <a:r>
              <a:rPr lang="en-GB" sz="2400" smtClean="0"/>
              <a:t>The distribution of income in Japan has often been discussed as a possible explanation for high life expectancy since the 1980s (Marmot and Davey Smith, 1989) and has formed the centre of much recent debate following the publication of “The Spirit Level”. </a:t>
            </a:r>
          </a:p>
          <a:p>
            <a:pPr eaLnBrk="1" hangingPunct="1"/>
            <a:r>
              <a:rPr lang="en-GB" sz="2400" smtClean="0"/>
              <a:t>Before World War Two Japan had a highly unequal income distribution but the differences between rich and poor declined in the post war period (Tachibanki, 2005). </a:t>
            </a:r>
          </a:p>
          <a:p>
            <a:pPr eaLnBrk="1" hangingPunct="1"/>
            <a:r>
              <a:rPr lang="en-GB" sz="2400" smtClean="0"/>
              <a:t>Income inequality was lower in Japan than in other industrialised countries in the 1970s and 1980s (Buss et al, 1989; Baur and Mason, 1992).</a:t>
            </a:r>
          </a:p>
        </p:txBody>
      </p:sp>
      <p:sp>
        <p:nvSpPr>
          <p:cNvPr id="26626" name="Title 3"/>
          <p:cNvSpPr>
            <a:spLocks noGrp="1"/>
          </p:cNvSpPr>
          <p:nvPr>
            <p:ph type="title"/>
          </p:nvPr>
        </p:nvSpPr>
        <p:spPr/>
        <p:txBody>
          <a:bodyPr/>
          <a:lstStyle/>
          <a:p>
            <a:pPr eaLnBrk="1" hangingPunct="1"/>
            <a:r>
              <a:rPr lang="en-GB" sz="3600" b="1" smtClean="0"/>
              <a:t>Social cohesion, income inequalities, health and well-being in Britain and Japan</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lstStyle/>
          <a:p>
            <a:pPr eaLnBrk="1" hangingPunct="1"/>
            <a:r>
              <a:rPr lang="en-GB" sz="3600" b="1" smtClean="0"/>
              <a:t>Social cohesion, income inequalities, health and well-being in Britain and Japan</a:t>
            </a:r>
          </a:p>
        </p:txBody>
      </p:sp>
      <p:sp>
        <p:nvSpPr>
          <p:cNvPr id="27650" name="Content Placeholder 4"/>
          <p:cNvSpPr>
            <a:spLocks noGrp="1"/>
          </p:cNvSpPr>
          <p:nvPr>
            <p:ph idx="1"/>
          </p:nvPr>
        </p:nvSpPr>
        <p:spPr>
          <a:xfrm>
            <a:off x="468313" y="1700213"/>
            <a:ext cx="8229600" cy="4525962"/>
          </a:xfrm>
        </p:spPr>
        <p:txBody>
          <a:bodyPr/>
          <a:lstStyle/>
          <a:p>
            <a:pPr eaLnBrk="1" hangingPunct="1"/>
            <a:r>
              <a:rPr lang="en-GB" sz="2400" smtClean="0"/>
              <a:t>But, social relationships and culture  are often seen as direct causes of good health rather than mediating factors linking income distribution to health outcomes.</a:t>
            </a:r>
          </a:p>
          <a:p>
            <a:pPr eaLnBrk="1" hangingPunct="1"/>
            <a:r>
              <a:rPr lang="en-GB" sz="2400" smtClean="0"/>
              <a:t>Cultural tradition of strong ‘group-orientation’ (it is often claimed) promotes social cohesion and ‘cultural equality’, supporting psychological well being and good health among Japanese people (Marmot and Davey Smith, 1989; Horiuchi, 2011). </a:t>
            </a:r>
          </a:p>
          <a:p>
            <a:pPr eaLnBrk="1" hangingPunct="1"/>
            <a:r>
              <a:rPr lang="en-GB" sz="2400" b="1" smtClean="0"/>
              <a:t>It has not been explained however why the suggested health benefits of these Japanese cultural traditions should have only have become evident in the post war period. </a:t>
            </a:r>
          </a:p>
          <a:p>
            <a:pPr eaLnBrk="1" hangingPunct="1"/>
            <a:endParaRPr lang="en-GB" sz="1800" b="1" smtClean="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4"/>
          <p:cNvSpPr>
            <a:spLocks noGrp="1"/>
          </p:cNvSpPr>
          <p:nvPr>
            <p:ph idx="1"/>
          </p:nvPr>
        </p:nvSpPr>
        <p:spPr>
          <a:xfrm>
            <a:off x="468313" y="1916113"/>
            <a:ext cx="8229600" cy="4525962"/>
          </a:xfrm>
        </p:spPr>
        <p:txBody>
          <a:bodyPr/>
          <a:lstStyle/>
          <a:p>
            <a:pPr marL="0" indent="0" eaLnBrk="1" hangingPunct="1">
              <a:buFontTx/>
              <a:buNone/>
            </a:pPr>
            <a:r>
              <a:rPr lang="en-US" sz="2400" smtClean="0"/>
              <a:t>“Britain is an unequal country, more so than many other industrial countries and more so than a generation ago. This is manifest in many ways – most obviously in the gap between those who are well off and those who are less well off. But inequalities in people’s economic positions are also related to their characteristics – whether they are men or women, their ages, ethnic backgrounds, and so on” </a:t>
            </a:r>
          </a:p>
          <a:p>
            <a:pPr marL="0" indent="0" algn="r" eaLnBrk="1" hangingPunct="1">
              <a:buFontTx/>
              <a:buNone/>
            </a:pPr>
            <a:r>
              <a:rPr lang="en-US" sz="2400" smtClean="0"/>
              <a:t>(Hills et al., 2010)</a:t>
            </a:r>
          </a:p>
        </p:txBody>
      </p:sp>
      <p:sp>
        <p:nvSpPr>
          <p:cNvPr id="28674" name="Title 3"/>
          <p:cNvSpPr>
            <a:spLocks noGrp="1"/>
          </p:cNvSpPr>
          <p:nvPr>
            <p:ph type="title"/>
          </p:nvPr>
        </p:nvSpPr>
        <p:spPr/>
        <p:txBody>
          <a:bodyPr/>
          <a:lstStyle/>
          <a:p>
            <a:pPr eaLnBrk="1" hangingPunct="1"/>
            <a:r>
              <a:rPr lang="en-GB" sz="3600" b="1" smtClean="0"/>
              <a:t>Social cohesion, income inequalities, health and well-being in Britain and Japan</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b="1" smtClean="0"/>
              <a:t>Data</a:t>
            </a:r>
          </a:p>
        </p:txBody>
      </p:sp>
      <p:sp>
        <p:nvSpPr>
          <p:cNvPr id="29698" name="Content Placeholder 2"/>
          <p:cNvSpPr>
            <a:spLocks noGrp="1"/>
          </p:cNvSpPr>
          <p:nvPr>
            <p:ph idx="1"/>
          </p:nvPr>
        </p:nvSpPr>
        <p:spPr/>
        <p:txBody>
          <a:bodyPr/>
          <a:lstStyle/>
          <a:p>
            <a:pPr eaLnBrk="1" hangingPunct="1"/>
            <a:r>
              <a:rPr lang="en-GB" sz="3600" smtClean="0"/>
              <a:t>The </a:t>
            </a:r>
            <a:r>
              <a:rPr lang="en-GB" sz="3600" i="1" smtClean="0"/>
              <a:t>Family Resources Survey</a:t>
            </a:r>
            <a:r>
              <a:rPr lang="en-GB" sz="3600" smtClean="0"/>
              <a:t> and </a:t>
            </a:r>
            <a:r>
              <a:rPr lang="en-GB" sz="3600" i="1" smtClean="0"/>
              <a:t>Household Below Average Income</a:t>
            </a:r>
            <a:r>
              <a:rPr lang="en-GB" sz="3600" smtClean="0"/>
              <a:t> (made available through the UK Data Archive).</a:t>
            </a:r>
          </a:p>
          <a:p>
            <a:pPr eaLnBrk="1" hangingPunct="1"/>
            <a:r>
              <a:rPr lang="en-GB" sz="3600" smtClean="0"/>
              <a:t>The </a:t>
            </a:r>
            <a:r>
              <a:rPr lang="en-GB" sz="3600" i="1" smtClean="0"/>
              <a:t>National Survey of Family Income and Expenditure</a:t>
            </a:r>
            <a:r>
              <a:rPr lang="en-GB" sz="3600" smtClean="0"/>
              <a:t> microdata (made available through the Japanese Statistics Bureau). </a:t>
            </a:r>
          </a:p>
          <a:p>
            <a:pPr eaLnBrk="1" hangingPunct="1"/>
            <a:endParaRPr lang="en-GB" sz="3600" smtClean="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GB" b="1" smtClean="0"/>
              <a:t>Key terms (1)</a:t>
            </a:r>
          </a:p>
        </p:txBody>
      </p:sp>
      <p:sp>
        <p:nvSpPr>
          <p:cNvPr id="30722" name="Content Placeholder 2"/>
          <p:cNvSpPr>
            <a:spLocks noGrp="1"/>
          </p:cNvSpPr>
          <p:nvPr>
            <p:ph idx="1"/>
          </p:nvPr>
        </p:nvSpPr>
        <p:spPr/>
        <p:txBody>
          <a:bodyPr/>
          <a:lstStyle/>
          <a:p>
            <a:pPr eaLnBrk="1" hangingPunct="1"/>
            <a:r>
              <a:rPr lang="en-GB" sz="2400" b="1" smtClean="0"/>
              <a:t>The median quintile ratio:</a:t>
            </a:r>
            <a:r>
              <a:rPr lang="en-GB" sz="2400" smtClean="0"/>
              <a:t> this is the median income of the richest 20 percent of the population divided by the median income of the poorest 20 percent. This ratio is also known as the ratio of top to bottom quintile medians and is widely used in the analyses of HBAI datasets conducted by the DWP. </a:t>
            </a:r>
          </a:p>
          <a:p>
            <a:pPr eaLnBrk="1" hangingPunct="1"/>
            <a:r>
              <a:rPr lang="en-GB" sz="2400" b="1" smtClean="0"/>
              <a:t>The mean quintile ratio: </a:t>
            </a:r>
            <a:r>
              <a:rPr lang="en-GB" sz="2400" smtClean="0"/>
              <a:t>this is the mean income of the richest 20 percent of the population divided by the mean income of the poorest 20 percent. This is also known  as the ratio of top quintile share to bottom quintile share and it was the key measure used in the Spirit Level work (Wilkinson and Pickett, 2009)</a:t>
            </a:r>
            <a:r>
              <a:rPr lang="en-GB" sz="2400" b="1" smtClean="0"/>
              <a:t> </a:t>
            </a:r>
            <a:endParaRPr lang="en-GB" sz="2400" smtClean="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b="1" smtClean="0"/>
              <a:t>Key terms (2)</a:t>
            </a:r>
          </a:p>
        </p:txBody>
      </p:sp>
      <p:sp>
        <p:nvSpPr>
          <p:cNvPr id="31746" name="Content Placeholder 2"/>
          <p:cNvSpPr>
            <a:spLocks noGrp="1"/>
          </p:cNvSpPr>
          <p:nvPr>
            <p:ph idx="1"/>
          </p:nvPr>
        </p:nvSpPr>
        <p:spPr/>
        <p:txBody>
          <a:bodyPr/>
          <a:lstStyle/>
          <a:p>
            <a:pPr eaLnBrk="1" hangingPunct="1"/>
            <a:r>
              <a:rPr lang="en-GB" sz="2400" b="1" smtClean="0"/>
              <a:t>People on incomes less than 50% of the median gross household income: </a:t>
            </a:r>
            <a:r>
              <a:rPr lang="en-GB" sz="2400" smtClean="0"/>
              <a:t>the number of individuals living on household incomes less than 50% the median gross household income as a proportion of the total population.</a:t>
            </a:r>
          </a:p>
          <a:p>
            <a:pPr eaLnBrk="1" hangingPunct="1"/>
            <a:r>
              <a:rPr lang="en-GB" sz="2400" b="1" smtClean="0"/>
              <a:t>People on incomes less than 60% of the median gross household income: </a:t>
            </a:r>
            <a:r>
              <a:rPr lang="en-GB" sz="2400" smtClean="0"/>
              <a:t>the number of individuals living on household incomes less than 60% the median gross household income as a proportion of the total population.</a:t>
            </a:r>
          </a:p>
          <a:p>
            <a:pPr eaLnBrk="1" hangingPunct="1"/>
            <a:endParaRPr lang="en-GB" sz="2400" smtClean="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981075"/>
          <a:ext cx="8208963" cy="5413375"/>
        </p:xfrm>
        <a:graphic>
          <a:graphicData uri="http://schemas.openxmlformats.org/drawingml/2006/table">
            <a:tbl>
              <a:tblPr firstRow="1" firstCol="1" bandRow="1">
                <a:tableStyleId>{073A0DAA-6AF3-43AB-8588-CEC1D06C72B9}</a:tableStyleId>
              </a:tblPr>
              <a:tblGrid>
                <a:gridCol w="4906964"/>
                <a:gridCol w="1171944"/>
                <a:gridCol w="1171944"/>
                <a:gridCol w="958060"/>
              </a:tblGrid>
              <a:tr h="617211">
                <a:tc>
                  <a:txBody>
                    <a:bodyPr/>
                    <a:lstStyle/>
                    <a:p>
                      <a:pPr>
                        <a:lnSpc>
                          <a:spcPct val="115000"/>
                        </a:lnSpc>
                        <a:spcAft>
                          <a:spcPts val="1000"/>
                        </a:spcAft>
                      </a:pPr>
                      <a:r>
                        <a:rPr lang="en-GB" sz="2800" dirty="0">
                          <a:effectLst/>
                        </a:rPr>
                        <a:t>Inequality measure/ Year</a:t>
                      </a:r>
                      <a:endParaRPr lang="en-GB" sz="28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1994</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1999</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2004</a:t>
                      </a:r>
                      <a:endParaRPr lang="en-GB" sz="2800">
                        <a:effectLst/>
                        <a:latin typeface="Calibri"/>
                        <a:ea typeface="Calibri"/>
                        <a:cs typeface="Times New Roman"/>
                      </a:endParaRPr>
                    </a:p>
                  </a:txBody>
                  <a:tcPr marL="68580" marR="68580" marT="0" marB="0"/>
                </a:tc>
              </a:tr>
              <a:tr h="617211">
                <a:tc>
                  <a:txBody>
                    <a:bodyPr/>
                    <a:lstStyle/>
                    <a:p>
                      <a:pPr>
                        <a:lnSpc>
                          <a:spcPct val="115000"/>
                        </a:lnSpc>
                        <a:spcAft>
                          <a:spcPts val="1000"/>
                        </a:spcAft>
                      </a:pPr>
                      <a:r>
                        <a:rPr lang="en-GB" sz="2800">
                          <a:effectLst/>
                        </a:rPr>
                        <a:t>Median quintile ratio in Japan</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3.85</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4.08</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3.99</a:t>
                      </a:r>
                      <a:endParaRPr lang="en-GB" sz="2800">
                        <a:effectLst/>
                        <a:latin typeface="Calibri"/>
                        <a:ea typeface="Calibri"/>
                        <a:cs typeface="Times New Roman"/>
                      </a:endParaRPr>
                    </a:p>
                  </a:txBody>
                  <a:tcPr marL="68580" marR="68580" marT="0" marB="0"/>
                </a:tc>
              </a:tr>
              <a:tr h="617211">
                <a:tc>
                  <a:txBody>
                    <a:bodyPr/>
                    <a:lstStyle/>
                    <a:p>
                      <a:pPr>
                        <a:lnSpc>
                          <a:spcPct val="115000"/>
                        </a:lnSpc>
                        <a:spcAft>
                          <a:spcPts val="1000"/>
                        </a:spcAft>
                      </a:pPr>
                      <a:r>
                        <a:rPr lang="en-GB" sz="2800">
                          <a:effectLst/>
                        </a:rPr>
                        <a:t>Median quintile ratio in the UK</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5.09</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5.23</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4.99</a:t>
                      </a:r>
                      <a:endParaRPr lang="en-GB" sz="2800">
                        <a:effectLst/>
                        <a:latin typeface="Calibri"/>
                        <a:ea typeface="Calibri"/>
                        <a:cs typeface="Times New Roman"/>
                      </a:endParaRPr>
                    </a:p>
                  </a:txBody>
                  <a:tcPr marL="68580" marR="68580" marT="0" marB="0"/>
                </a:tc>
              </a:tr>
              <a:tr h="617211">
                <a:tc>
                  <a:txBody>
                    <a:bodyPr/>
                    <a:lstStyle/>
                    <a:p>
                      <a:pPr>
                        <a:lnSpc>
                          <a:spcPct val="115000"/>
                        </a:lnSpc>
                        <a:spcAft>
                          <a:spcPts val="1000"/>
                        </a:spcAft>
                      </a:pPr>
                      <a:r>
                        <a:rPr lang="en-GB" sz="2800" u="sng">
                          <a:effectLst/>
                        </a:rPr>
                        <a:t>Difference </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u="sng">
                          <a:effectLst/>
                        </a:rPr>
                        <a:t>1.24</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u="sng">
                          <a:effectLst/>
                        </a:rPr>
                        <a:t>1.15</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u="sng">
                          <a:effectLst/>
                        </a:rPr>
                        <a:t>1.00</a:t>
                      </a:r>
                      <a:endParaRPr lang="en-GB" sz="2800">
                        <a:effectLst/>
                        <a:latin typeface="Calibri"/>
                        <a:ea typeface="Calibri"/>
                        <a:cs typeface="Times New Roman"/>
                      </a:endParaRPr>
                    </a:p>
                  </a:txBody>
                  <a:tcPr marL="68580" marR="68580" marT="0" marB="0"/>
                </a:tc>
              </a:tr>
              <a:tr h="617211">
                <a:tc>
                  <a:txBody>
                    <a:bodyPr/>
                    <a:lstStyle/>
                    <a:p>
                      <a:pPr>
                        <a:lnSpc>
                          <a:spcPct val="115000"/>
                        </a:lnSpc>
                        <a:spcAft>
                          <a:spcPts val="1000"/>
                        </a:spcAft>
                      </a:pPr>
                      <a:r>
                        <a:rPr lang="en-GB" sz="2800" dirty="0">
                          <a:effectLst/>
                        </a:rPr>
                        <a:t>Mean quintile ratio in Japan</a:t>
                      </a:r>
                      <a:endParaRPr lang="en-GB" sz="28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4.56</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4.74</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4.67</a:t>
                      </a:r>
                      <a:endParaRPr lang="en-GB" sz="2800">
                        <a:effectLst/>
                        <a:latin typeface="Calibri"/>
                        <a:ea typeface="Calibri"/>
                        <a:cs typeface="Times New Roman"/>
                      </a:endParaRPr>
                    </a:p>
                  </a:txBody>
                  <a:tcPr marL="68580" marR="68580" marT="0" marB="0"/>
                </a:tc>
              </a:tr>
              <a:tr h="617211">
                <a:tc>
                  <a:txBody>
                    <a:bodyPr/>
                    <a:lstStyle/>
                    <a:p>
                      <a:pPr>
                        <a:lnSpc>
                          <a:spcPct val="115000"/>
                        </a:lnSpc>
                        <a:spcAft>
                          <a:spcPts val="1000"/>
                        </a:spcAft>
                      </a:pPr>
                      <a:r>
                        <a:rPr lang="en-GB" sz="2800">
                          <a:effectLst/>
                        </a:rPr>
                        <a:t>Mean quintile ratio in the UK</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6.65</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7.13</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a:effectLst/>
                        </a:rPr>
                        <a:t>6.93</a:t>
                      </a:r>
                      <a:endParaRPr lang="en-GB" sz="2800">
                        <a:effectLst/>
                        <a:latin typeface="Calibri"/>
                        <a:ea typeface="Calibri"/>
                        <a:cs typeface="Times New Roman"/>
                      </a:endParaRPr>
                    </a:p>
                  </a:txBody>
                  <a:tcPr marL="68580" marR="68580" marT="0" marB="0"/>
                </a:tc>
              </a:tr>
              <a:tr h="617211">
                <a:tc>
                  <a:txBody>
                    <a:bodyPr/>
                    <a:lstStyle/>
                    <a:p>
                      <a:pPr>
                        <a:lnSpc>
                          <a:spcPct val="115000"/>
                        </a:lnSpc>
                        <a:spcAft>
                          <a:spcPts val="1000"/>
                        </a:spcAft>
                      </a:pPr>
                      <a:r>
                        <a:rPr lang="en-GB" sz="2800" u="sng">
                          <a:effectLst/>
                        </a:rPr>
                        <a:t>Difference</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u="sng">
                          <a:effectLst/>
                        </a:rPr>
                        <a:t>2.09</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u="sng">
                          <a:effectLst/>
                        </a:rPr>
                        <a:t>2.39</a:t>
                      </a:r>
                      <a:endParaRPr lang="en-GB" sz="280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2800" u="sng" dirty="0">
                          <a:effectLst/>
                        </a:rPr>
                        <a:t>2.26</a:t>
                      </a:r>
                      <a:endParaRPr lang="en-GB" sz="2800" dirty="0">
                        <a:effectLst/>
                        <a:latin typeface="Calibri"/>
                        <a:ea typeface="Calibri"/>
                        <a:cs typeface="Times New Roman"/>
                      </a:endParaRPr>
                    </a:p>
                  </a:txBody>
                  <a:tcPr marL="68580" marR="68580" marT="0" marB="0"/>
                </a:tc>
              </a:tr>
            </a:tbl>
          </a:graphicData>
        </a:graphic>
      </p:graphicFrame>
      <p:sp>
        <p:nvSpPr>
          <p:cNvPr id="32811" name="Rectangle 2"/>
          <p:cNvSpPr>
            <a:spLocks noChangeArrowheads="1"/>
          </p:cNvSpPr>
          <p:nvPr/>
        </p:nvSpPr>
        <p:spPr bwMode="auto">
          <a:xfrm>
            <a:off x="250825" y="119063"/>
            <a:ext cx="8569325" cy="646112"/>
          </a:xfrm>
          <a:prstGeom prst="rect">
            <a:avLst/>
          </a:prstGeom>
          <a:noFill/>
          <a:ln w="9525">
            <a:noFill/>
            <a:miter lim="800000"/>
            <a:headEnd/>
            <a:tailEnd/>
          </a:ln>
        </p:spPr>
        <p:txBody>
          <a:bodyPr>
            <a:spAutoFit/>
          </a:bodyPr>
          <a:lstStyle/>
          <a:p>
            <a:r>
              <a:rPr lang="en-GB"/>
              <a:t>Comparing gross household income quintile ratios between Britain and Japan.</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395288" y="981075"/>
            <a:ext cx="8424862" cy="5832475"/>
          </a:xfrm>
          <a:prstGeom prst="rect">
            <a:avLst/>
          </a:prstGeom>
          <a:noFill/>
          <a:ln w="9525">
            <a:noFill/>
            <a:miter lim="800000"/>
            <a:headEnd/>
            <a:tailEnd/>
          </a:ln>
        </p:spPr>
      </p:pic>
      <p:sp>
        <p:nvSpPr>
          <p:cNvPr id="33794" name="Title 2"/>
          <p:cNvSpPr>
            <a:spLocks noGrp="1"/>
          </p:cNvSpPr>
          <p:nvPr>
            <p:ph type="title"/>
          </p:nvPr>
        </p:nvSpPr>
        <p:spPr>
          <a:xfrm>
            <a:off x="493713" y="0"/>
            <a:ext cx="8229600" cy="1143000"/>
          </a:xfrm>
        </p:spPr>
        <p:txBody>
          <a:bodyPr/>
          <a:lstStyle/>
          <a:p>
            <a:pPr eaLnBrk="1" hangingPunct="1"/>
            <a:r>
              <a:rPr lang="en-GB" sz="3200" b="1" smtClean="0"/>
              <a:t>Calculating disposable income for Japan</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68313" y="1052513"/>
          <a:ext cx="8135937" cy="2016125"/>
        </p:xfrm>
        <a:graphic>
          <a:graphicData uri="http://schemas.openxmlformats.org/drawingml/2006/table">
            <a:tbl>
              <a:tblPr firstRow="1" firstCol="1" bandRow="1">
                <a:tableStyleId>{073A0DAA-6AF3-43AB-8588-CEC1D06C72B9}</a:tableStyleId>
              </a:tblPr>
              <a:tblGrid>
                <a:gridCol w="850918"/>
                <a:gridCol w="976783"/>
                <a:gridCol w="976783"/>
                <a:gridCol w="950192"/>
                <a:gridCol w="976783"/>
                <a:gridCol w="976783"/>
                <a:gridCol w="1258650"/>
                <a:gridCol w="1170013"/>
              </a:tblGrid>
              <a:tr h="344562">
                <a:tc>
                  <a:txBody>
                    <a:bodyPr/>
                    <a:lstStyle/>
                    <a:p>
                      <a:pPr>
                        <a:lnSpc>
                          <a:spcPct val="115000"/>
                        </a:lnSpc>
                      </a:pPr>
                      <a:endParaRPr lang="en-GB" sz="1600" dirty="0">
                        <a:effectLst/>
                        <a:latin typeface="Calibri"/>
                        <a:cs typeface="Times New Roman"/>
                      </a:endParaRPr>
                    </a:p>
                  </a:txBody>
                  <a:tcPr marL="68580" marR="68580" marT="0" marB="0"/>
                </a:tc>
                <a:tc gridSpan="5">
                  <a:txBody>
                    <a:bodyPr/>
                    <a:lstStyle/>
                    <a:p>
                      <a:pPr algn="ctr">
                        <a:lnSpc>
                          <a:spcPct val="115000"/>
                        </a:lnSpc>
                        <a:spcAft>
                          <a:spcPts val="1000"/>
                        </a:spcAft>
                      </a:pPr>
                      <a:r>
                        <a:rPr lang="en-GB" sz="1600">
                          <a:effectLst/>
                        </a:rPr>
                        <a:t>Quintile group medians</a:t>
                      </a:r>
                      <a:endParaRPr lang="en-GB" sz="160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1600">
                        <a:effectLst/>
                        <a:latin typeface="Calibri"/>
                        <a:cs typeface="Times New Roman"/>
                      </a:endParaRPr>
                    </a:p>
                  </a:txBody>
                  <a:tcPr marL="68580" marR="68580" marT="0" marB="0"/>
                </a:tc>
                <a:tc rowSpan="2">
                  <a:txBody>
                    <a:bodyPr/>
                    <a:lstStyle/>
                    <a:p>
                      <a:pPr algn="ctr">
                        <a:lnSpc>
                          <a:spcPct val="115000"/>
                        </a:lnSpc>
                        <a:spcAft>
                          <a:spcPts val="1000"/>
                        </a:spcAft>
                      </a:pPr>
                      <a:r>
                        <a:rPr lang="en-GB" sz="1600">
                          <a:effectLst/>
                        </a:rPr>
                        <a:t> </a:t>
                      </a:r>
                    </a:p>
                    <a:p>
                      <a:pPr algn="ctr">
                        <a:lnSpc>
                          <a:spcPct val="115000"/>
                        </a:lnSpc>
                        <a:spcAft>
                          <a:spcPts val="1000"/>
                        </a:spcAft>
                      </a:pPr>
                      <a:r>
                        <a:rPr lang="en-GB" sz="1600">
                          <a:effectLst/>
                        </a:rPr>
                        <a:t>Median quintile ratio</a:t>
                      </a:r>
                      <a:endParaRPr lang="en-GB" sz="1600">
                        <a:effectLst/>
                        <a:latin typeface="Calibri"/>
                        <a:ea typeface="Calibri"/>
                        <a:cs typeface="Times New Roman"/>
                      </a:endParaRPr>
                    </a:p>
                  </a:txBody>
                  <a:tcPr marL="68580" marR="68580" marT="0" marB="0"/>
                </a:tc>
              </a:tr>
              <a:tr h="1327099">
                <a:tc>
                  <a:txBody>
                    <a:bodyPr/>
                    <a:lstStyle/>
                    <a:p>
                      <a:pPr>
                        <a:lnSpc>
                          <a:spcPct val="115000"/>
                        </a:lnSpc>
                        <a:spcAft>
                          <a:spcPts val="1000"/>
                        </a:spcAft>
                      </a:pPr>
                      <a:r>
                        <a:rPr lang="en-GB" sz="1600" dirty="0">
                          <a:effectLst/>
                        </a:rPr>
                        <a:t>Year</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effectLst/>
                        </a:rPr>
                        <a:t>1</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effectLst/>
                        </a:rPr>
                        <a:t>2</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effectLst/>
                        </a:rPr>
                        <a:t>3</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effectLst/>
                        </a:rPr>
                        <a:t>4</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effectLst/>
                        </a:rPr>
                        <a:t>5*</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effectLst/>
                        </a:rPr>
                        <a:t>Population mean*</a:t>
                      </a:r>
                      <a:endParaRPr lang="en-GB" sz="1600" dirty="0">
                        <a:effectLst/>
                        <a:latin typeface="Calibri"/>
                        <a:ea typeface="Calibri"/>
                        <a:cs typeface="Times New Roman"/>
                      </a:endParaRPr>
                    </a:p>
                  </a:txBody>
                  <a:tcPr marL="68580" marR="68580" marT="0" marB="0"/>
                </a:tc>
                <a:tc vMerge="1">
                  <a:txBody>
                    <a:bodyPr/>
                    <a:lstStyle/>
                    <a:p>
                      <a:endParaRPr lang="en-GB"/>
                    </a:p>
                  </a:txBody>
                  <a:tcPr/>
                </a:tc>
              </a:tr>
              <a:tr h="344562">
                <a:tc>
                  <a:txBody>
                    <a:bodyPr/>
                    <a:lstStyle/>
                    <a:p>
                      <a:pPr>
                        <a:lnSpc>
                          <a:spcPct val="115000"/>
                        </a:lnSpc>
                        <a:spcAft>
                          <a:spcPts val="1000"/>
                        </a:spcAft>
                      </a:pPr>
                      <a:r>
                        <a:rPr lang="en-GB" sz="1600" dirty="0">
                          <a:effectLst/>
                        </a:rPr>
                        <a:t>2004</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effectLst/>
                        </a:rPr>
                        <a:t>191</a:t>
                      </a:r>
                      <a:endParaRPr lang="en-GB" sz="16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287</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365</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463</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655</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401</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dirty="0">
                          <a:effectLst/>
                        </a:rPr>
                        <a:t>3.42</a:t>
                      </a:r>
                      <a:endParaRPr lang="en-GB" sz="1600" dirty="0">
                        <a:effectLst/>
                        <a:latin typeface="Calibri"/>
                        <a:ea typeface="Calibri"/>
                        <a:cs typeface="Times New Roman"/>
                      </a:endParaRPr>
                    </a:p>
                  </a:txBody>
                  <a:tcPr marL="68580" marR="68580" marT="0" marB="0" anchor="b"/>
                </a:tc>
              </a:tr>
            </a:tbl>
          </a:graphicData>
        </a:graphic>
      </p:graphicFrame>
      <p:sp>
        <p:nvSpPr>
          <p:cNvPr id="5" name="Rectangle 4"/>
          <p:cNvSpPr/>
          <p:nvPr/>
        </p:nvSpPr>
        <p:spPr>
          <a:xfrm>
            <a:off x="250825" y="-26988"/>
            <a:ext cx="8208963" cy="922338"/>
          </a:xfrm>
          <a:prstGeom prst="rect">
            <a:avLst/>
          </a:prstGeom>
        </p:spPr>
        <p:txBody>
          <a:bodyPr>
            <a:spAutoFit/>
          </a:bodyPr>
          <a:lstStyle/>
          <a:p>
            <a:pPr>
              <a:defRPr/>
            </a:pPr>
            <a:r>
              <a:rPr lang="en-GB" dirty="0">
                <a:latin typeface="+mj-lt"/>
                <a:cs typeface="+mn-cs"/>
              </a:rPr>
              <a:t>Estimated quintile group annual disposable </a:t>
            </a:r>
            <a:r>
              <a:rPr lang="en-GB" dirty="0">
                <a:latin typeface="+mj-lt"/>
                <a:cs typeface="+mn-cs"/>
              </a:rPr>
              <a:t>income in Japan </a:t>
            </a:r>
            <a:r>
              <a:rPr lang="en-GB" dirty="0">
                <a:latin typeface="+mj-lt"/>
                <a:cs typeface="+mn-cs"/>
              </a:rPr>
              <a:t>(in 10,000s Japanese </a:t>
            </a:r>
            <a:r>
              <a:rPr lang="en-GB" dirty="0">
                <a:latin typeface="+mj-lt"/>
                <a:cs typeface="+mn-cs"/>
              </a:rPr>
              <a:t>Yen; Source: calculated by applying tax bands on</a:t>
            </a:r>
            <a:r>
              <a:rPr lang="en-GB" dirty="0">
                <a:latin typeface="+mj-lt"/>
                <a:ea typeface="Times New Roman" pitchFamily="18" charset="0"/>
                <a:cs typeface="Times New Roman" pitchFamily="18" charset="0"/>
              </a:rPr>
              <a:t> National Survey of Family Income and Expenditure</a:t>
            </a:r>
            <a:r>
              <a:rPr lang="en-GB" dirty="0">
                <a:latin typeface="+mj-lt"/>
                <a:cs typeface="+mn-cs"/>
              </a:rPr>
              <a:t> )</a:t>
            </a:r>
            <a:endParaRPr lang="en-GB" dirty="0">
              <a:latin typeface="+mj-lt"/>
              <a:cs typeface="+mn-cs"/>
            </a:endParaRPr>
          </a:p>
        </p:txBody>
      </p:sp>
      <p:graphicFrame>
        <p:nvGraphicFramePr>
          <p:cNvPr id="10" name="Table 9"/>
          <p:cNvGraphicFramePr>
            <a:graphicFrameLocks noGrp="1"/>
          </p:cNvGraphicFramePr>
          <p:nvPr/>
        </p:nvGraphicFramePr>
        <p:xfrm>
          <a:off x="539750" y="3213100"/>
          <a:ext cx="7993063" cy="2376488"/>
        </p:xfrm>
        <a:graphic>
          <a:graphicData uri="http://schemas.openxmlformats.org/drawingml/2006/table">
            <a:tbl>
              <a:tblPr firstRow="1" firstCol="1" bandRow="1">
                <a:tableStyleId>{073A0DAA-6AF3-43AB-8588-CEC1D06C72B9}</a:tableStyleId>
              </a:tblPr>
              <a:tblGrid>
                <a:gridCol w="835857"/>
                <a:gridCol w="952529"/>
                <a:gridCol w="952529"/>
                <a:gridCol w="882004"/>
                <a:gridCol w="952529"/>
                <a:gridCol w="1032632"/>
                <a:gridCol w="1236372"/>
                <a:gridCol w="1148433"/>
              </a:tblGrid>
              <a:tr h="406091">
                <a:tc>
                  <a:txBody>
                    <a:bodyPr/>
                    <a:lstStyle/>
                    <a:p>
                      <a:pPr>
                        <a:lnSpc>
                          <a:spcPct val="115000"/>
                        </a:lnSpc>
                      </a:pPr>
                      <a:endParaRPr lang="en-GB" sz="1600" dirty="0">
                        <a:effectLst/>
                        <a:latin typeface="Calibri"/>
                        <a:cs typeface="Times New Roman"/>
                      </a:endParaRPr>
                    </a:p>
                  </a:txBody>
                  <a:tcPr marL="68580" marR="68580" marT="0" marB="0"/>
                </a:tc>
                <a:tc gridSpan="5">
                  <a:txBody>
                    <a:bodyPr/>
                    <a:lstStyle/>
                    <a:p>
                      <a:pPr algn="ctr">
                        <a:lnSpc>
                          <a:spcPct val="115000"/>
                        </a:lnSpc>
                        <a:spcAft>
                          <a:spcPts val="1000"/>
                        </a:spcAft>
                      </a:pPr>
                      <a:r>
                        <a:rPr lang="en-GB" sz="1600" dirty="0">
                          <a:effectLst/>
                        </a:rPr>
                        <a:t>Quintile group means</a:t>
                      </a:r>
                      <a:endParaRPr lang="en-GB" sz="16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en-GB" sz="1600">
                          <a:effectLst/>
                        </a:rPr>
                        <a:t> </a:t>
                      </a:r>
                      <a:endParaRPr lang="en-GB" sz="1600">
                        <a:effectLst/>
                        <a:latin typeface="Calibri"/>
                        <a:ea typeface="Calibri"/>
                        <a:cs typeface="Times New Roman"/>
                      </a:endParaRPr>
                    </a:p>
                  </a:txBody>
                  <a:tcPr marL="68580" marR="68580" marT="0" marB="0"/>
                </a:tc>
                <a:tc rowSpan="2">
                  <a:txBody>
                    <a:bodyPr/>
                    <a:lstStyle/>
                    <a:p>
                      <a:pPr algn="ctr">
                        <a:lnSpc>
                          <a:spcPct val="115000"/>
                        </a:lnSpc>
                        <a:spcAft>
                          <a:spcPts val="1000"/>
                        </a:spcAft>
                      </a:pPr>
                      <a:r>
                        <a:rPr lang="en-GB" sz="1600">
                          <a:effectLst/>
                        </a:rPr>
                        <a:t> </a:t>
                      </a:r>
                    </a:p>
                    <a:p>
                      <a:pPr algn="ctr">
                        <a:lnSpc>
                          <a:spcPct val="115000"/>
                        </a:lnSpc>
                        <a:spcAft>
                          <a:spcPts val="1000"/>
                        </a:spcAft>
                      </a:pPr>
                      <a:r>
                        <a:rPr lang="en-GB" sz="1600">
                          <a:effectLst/>
                        </a:rPr>
                        <a:t>Mean quintile ratio</a:t>
                      </a:r>
                      <a:endParaRPr lang="en-GB" sz="1600">
                        <a:effectLst/>
                        <a:latin typeface="Calibri"/>
                        <a:ea typeface="Calibri"/>
                        <a:cs typeface="Times New Roman"/>
                      </a:endParaRPr>
                    </a:p>
                  </a:txBody>
                  <a:tcPr marL="68580" marR="68580" marT="0" marB="0"/>
                </a:tc>
              </a:tr>
              <a:tr h="1564082">
                <a:tc>
                  <a:txBody>
                    <a:bodyPr/>
                    <a:lstStyle/>
                    <a:p>
                      <a:pPr>
                        <a:lnSpc>
                          <a:spcPct val="115000"/>
                        </a:lnSpc>
                        <a:spcAft>
                          <a:spcPts val="1000"/>
                        </a:spcAft>
                      </a:pPr>
                      <a:r>
                        <a:rPr lang="en-GB" sz="1600" dirty="0">
                          <a:effectLst/>
                        </a:rPr>
                        <a:t>Year</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a:effectLst/>
                        </a:rPr>
                        <a:t>2</a:t>
                      </a:r>
                      <a:endParaRPr lang="en-GB" sz="16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a:effectLst/>
                        </a:rPr>
                        <a:t>3</a:t>
                      </a:r>
                      <a:endParaRPr lang="en-GB" sz="16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a:effectLst/>
                        </a:rPr>
                        <a:t>4</a:t>
                      </a:r>
                      <a:endParaRPr lang="en-GB" sz="16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effectLst/>
                        </a:rPr>
                        <a:t>5*</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a:effectLst/>
                        </a:rPr>
                        <a:t>Population mean*</a:t>
                      </a:r>
                      <a:endParaRPr lang="en-GB" sz="1600">
                        <a:effectLst/>
                        <a:latin typeface="Calibri"/>
                        <a:ea typeface="Calibri"/>
                        <a:cs typeface="Times New Roman"/>
                      </a:endParaRPr>
                    </a:p>
                  </a:txBody>
                  <a:tcPr marL="68580" marR="68580" marT="0" marB="0"/>
                </a:tc>
                <a:tc vMerge="1">
                  <a:txBody>
                    <a:bodyPr/>
                    <a:lstStyle/>
                    <a:p>
                      <a:endParaRPr lang="en-GB"/>
                    </a:p>
                  </a:txBody>
                  <a:tcPr/>
                </a:tc>
              </a:tr>
              <a:tr h="406091">
                <a:tc>
                  <a:txBody>
                    <a:bodyPr/>
                    <a:lstStyle/>
                    <a:p>
                      <a:pPr>
                        <a:lnSpc>
                          <a:spcPct val="115000"/>
                        </a:lnSpc>
                        <a:spcAft>
                          <a:spcPts val="1000"/>
                        </a:spcAft>
                      </a:pPr>
                      <a:r>
                        <a:rPr lang="en-GB" sz="1600">
                          <a:effectLst/>
                        </a:rPr>
                        <a:t>2004</a:t>
                      </a:r>
                      <a:endParaRPr lang="en-GB" sz="16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a:effectLst/>
                        </a:rPr>
                        <a:t>179</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286</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365</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465</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dirty="0">
                          <a:effectLst/>
                        </a:rPr>
                        <a:t>712</a:t>
                      </a:r>
                      <a:endParaRPr lang="en-GB" sz="16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a:effectLst/>
                        </a:rPr>
                        <a:t>401</a:t>
                      </a:r>
                      <a:endParaRPr lang="en-GB" sz="16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600" dirty="0">
                          <a:effectLst/>
                        </a:rPr>
                        <a:t>3.97</a:t>
                      </a:r>
                      <a:endParaRPr lang="en-GB" sz="1600" dirty="0">
                        <a:effectLst/>
                        <a:latin typeface="Calibri"/>
                        <a:ea typeface="Calibri"/>
                        <a:cs typeface="Times New Roman"/>
                      </a:endParaRPr>
                    </a:p>
                  </a:txBody>
                  <a:tcPr marL="68580" marR="68580" marT="0" marB="0" anchor="b"/>
                </a:tc>
              </a:tr>
            </a:tbl>
          </a:graphicData>
        </a:graphic>
      </p:graphicFrame>
      <p:sp>
        <p:nvSpPr>
          <p:cNvPr id="34890" name="Rectangle 3"/>
          <p:cNvSpPr>
            <a:spLocks noChangeArrowheads="1"/>
          </p:cNvSpPr>
          <p:nvPr/>
        </p:nvSpPr>
        <p:spPr bwMode="auto">
          <a:xfrm>
            <a:off x="323850" y="5589588"/>
            <a:ext cx="9144000" cy="457200"/>
          </a:xfrm>
          <a:prstGeom prst="rect">
            <a:avLst/>
          </a:prstGeom>
          <a:noFill/>
          <a:ln w="9525">
            <a:noFill/>
            <a:miter lim="800000"/>
            <a:headEnd/>
            <a:tailEnd/>
          </a:ln>
        </p:spPr>
        <p:txBody>
          <a:bodyPr wrap="none" anchor="ctr">
            <a:spAutoFit/>
          </a:bodyPr>
          <a:lstStyle/>
          <a:p>
            <a:r>
              <a:rPr lang="en-GB" sz="1200" b="0">
                <a:latin typeface="Times New Roman" pitchFamily="18" charset="0"/>
                <a:cs typeface="Times New Roman" pitchFamily="18" charset="0"/>
              </a:rPr>
              <a:t>* incomes over 2,500 were top-coded</a:t>
            </a:r>
            <a:endParaRPr lang="en-GB" b="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25413"/>
            <a:ext cx="8229600" cy="1143000"/>
          </a:xfrm>
        </p:spPr>
        <p:txBody>
          <a:bodyPr/>
          <a:lstStyle/>
          <a:p>
            <a:pPr eaLnBrk="1" hangingPunct="1"/>
            <a:r>
              <a:rPr lang="en-GB" sz="3200" b="1" smtClean="0"/>
              <a:t>Acknowledgements</a:t>
            </a:r>
          </a:p>
        </p:txBody>
      </p:sp>
      <p:sp>
        <p:nvSpPr>
          <p:cNvPr id="18434" name="Content Placeholder 2"/>
          <p:cNvSpPr>
            <a:spLocks noGrp="1"/>
          </p:cNvSpPr>
          <p:nvPr>
            <p:ph idx="1"/>
          </p:nvPr>
        </p:nvSpPr>
        <p:spPr>
          <a:xfrm>
            <a:off x="457200" y="1206500"/>
            <a:ext cx="8229600" cy="4525963"/>
          </a:xfrm>
        </p:spPr>
        <p:txBody>
          <a:bodyPr/>
          <a:lstStyle/>
          <a:p>
            <a:pPr eaLnBrk="1" hangingPunct="1"/>
            <a:r>
              <a:rPr lang="en-GB" sz="1800" smtClean="0"/>
              <a:t>The research presented here is based on joint work with Dimitris Ballas (University of Sheffield), Helena Tunstall (University of York), Tomoki, Nakaya, Kazumasa Hanaoka and Tomoya Hanibuchi (Ritsumeikan University) which was supported by </a:t>
            </a:r>
            <a:r>
              <a:rPr lang="en-GB" sz="1800" b="1" i="1" smtClean="0"/>
              <a:t>a Daiwa Anglo-Japanese Foundation small grant (8006/8599)</a:t>
            </a:r>
            <a:r>
              <a:rPr lang="en-GB" sz="1800" smtClean="0"/>
              <a:t>.</a:t>
            </a:r>
          </a:p>
          <a:p>
            <a:pPr eaLnBrk="1" hangingPunct="1"/>
            <a:r>
              <a:rPr lang="en-GB" sz="1800" smtClean="0"/>
              <a:t>The </a:t>
            </a:r>
            <a:r>
              <a:rPr lang="en-GB" sz="1800" i="1" smtClean="0"/>
              <a:t>Family Resources Survey</a:t>
            </a:r>
            <a:r>
              <a:rPr lang="en-GB" sz="1800" smtClean="0"/>
              <a:t> and </a:t>
            </a:r>
            <a:r>
              <a:rPr lang="en-GB" sz="1800" i="1" smtClean="0"/>
              <a:t>Household Below Average Income</a:t>
            </a:r>
            <a:r>
              <a:rPr lang="en-GB" sz="1800" smtClean="0"/>
              <a:t> microdata were made available through the UK Data Archive.</a:t>
            </a:r>
          </a:p>
          <a:p>
            <a:pPr eaLnBrk="1" hangingPunct="1"/>
            <a:r>
              <a:rPr lang="en-GB" sz="1800" smtClean="0"/>
              <a:t>The </a:t>
            </a:r>
            <a:r>
              <a:rPr lang="en-GB" sz="1800" i="1" smtClean="0"/>
              <a:t>National Survey of Family Income and Expenditure</a:t>
            </a:r>
            <a:r>
              <a:rPr lang="en-GB" sz="1800" smtClean="0"/>
              <a:t> microdata were made available through the Japanese Statistics Bureau. </a:t>
            </a:r>
          </a:p>
          <a:p>
            <a:pPr eaLnBrk="1" hangingPunct="1"/>
            <a:r>
              <a:rPr lang="en-GB" sz="1800" smtClean="0"/>
              <a:t>The </a:t>
            </a:r>
            <a:r>
              <a:rPr lang="en-GB" sz="1800" i="1" smtClean="0"/>
              <a:t>Japanese General Social Surveys (JGSS)</a:t>
            </a:r>
            <a:r>
              <a:rPr lang="en-GB" sz="1800" smtClean="0"/>
              <a:t> are designed and carried out at the Institute of Regional Studies at Osaka University of Commerce in collaboration with the Institute of Social Science at the University of Tokyo under the direction of Ichiro TANIOKA, Michio NITTA, Hiroki SATO and Noriko IWAI with Project Manager, Minae OSAWA. </a:t>
            </a:r>
            <a:r>
              <a:rPr lang="en-GB" sz="1600" smtClean="0"/>
              <a:t>The project is financially assisted by Gakujutsu Frontier Grant from the Japanese Ministry of Education, Culture, Sports, Science and Technology for 1999-2003 academic years, and the datasets are compiled and distributed by SSJ Data Archive, Information Center for Social Science Research on Japan, Institute of Social Science, University of Tokyo.</a:t>
            </a:r>
          </a:p>
          <a:p>
            <a:pPr eaLnBrk="1" hangingPunct="1"/>
            <a:endParaRPr lang="en-GB" sz="1600" smtClean="0"/>
          </a:p>
          <a:p>
            <a:pPr eaLnBrk="1" hangingPunct="1"/>
            <a:endParaRPr lang="en-GB" sz="1800" smtClean="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3141663"/>
          <a:ext cx="8589962" cy="3189287"/>
        </p:xfrm>
        <a:graphic>
          <a:graphicData uri="http://schemas.openxmlformats.org/drawingml/2006/table">
            <a:tbl>
              <a:tblPr firstRow="1" firstCol="1" bandRow="1">
                <a:tableStyleId>{073A0DAA-6AF3-43AB-8588-CEC1D06C72B9}</a:tableStyleId>
              </a:tblPr>
              <a:tblGrid>
                <a:gridCol w="954404"/>
                <a:gridCol w="954404"/>
                <a:gridCol w="954404"/>
                <a:gridCol w="954404"/>
                <a:gridCol w="954404"/>
                <a:gridCol w="844600"/>
                <a:gridCol w="1064208"/>
                <a:gridCol w="954404"/>
                <a:gridCol w="954404"/>
              </a:tblGrid>
              <a:tr h="182880">
                <a:tc>
                  <a:txBody>
                    <a:bodyPr/>
                    <a:lstStyle/>
                    <a:p>
                      <a:pPr>
                        <a:lnSpc>
                          <a:spcPct val="115000"/>
                        </a:lnSpc>
                      </a:pPr>
                      <a:endParaRPr lang="en-GB" sz="1400" dirty="0">
                        <a:effectLst/>
                        <a:latin typeface="Calibri"/>
                        <a:cs typeface="Times New Roman"/>
                      </a:endParaRPr>
                    </a:p>
                  </a:txBody>
                  <a:tcPr marL="68580" marR="68580" marT="0" marB="0"/>
                </a:tc>
                <a:tc gridSpan="5">
                  <a:txBody>
                    <a:bodyPr/>
                    <a:lstStyle/>
                    <a:p>
                      <a:pPr algn="ctr">
                        <a:lnSpc>
                          <a:spcPct val="115000"/>
                        </a:lnSpc>
                        <a:spcAft>
                          <a:spcPts val="1000"/>
                        </a:spcAft>
                      </a:pPr>
                      <a:r>
                        <a:rPr lang="en-GB" sz="1400">
                          <a:effectLst/>
                        </a:rPr>
                        <a:t>Quintile group means</a:t>
                      </a:r>
                      <a:endParaRPr lang="en-GB" sz="140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en-GB" sz="1400">
                          <a:effectLst/>
                        </a:rPr>
                        <a:t> </a:t>
                      </a:r>
                      <a:endParaRPr lang="en-GB" sz="1400">
                        <a:effectLst/>
                        <a:latin typeface="Calibri"/>
                        <a:ea typeface="Calibri"/>
                        <a:cs typeface="Times New Roman"/>
                      </a:endParaRPr>
                    </a:p>
                  </a:txBody>
                  <a:tcPr marL="68580" marR="68580" marT="0" marB="0"/>
                </a:tc>
                <a:tc rowSpan="2" gridSpan="2">
                  <a:txBody>
                    <a:bodyPr/>
                    <a:lstStyle/>
                    <a:p>
                      <a:pPr>
                        <a:lnSpc>
                          <a:spcPct val="115000"/>
                        </a:lnSpc>
                        <a:spcAft>
                          <a:spcPts val="1000"/>
                        </a:spcAft>
                      </a:pPr>
                      <a:r>
                        <a:rPr lang="en-GB" sz="1400" dirty="0">
                          <a:effectLst/>
                        </a:rPr>
                        <a:t> </a:t>
                      </a:r>
                    </a:p>
                    <a:p>
                      <a:pPr>
                        <a:lnSpc>
                          <a:spcPct val="115000"/>
                        </a:lnSpc>
                        <a:spcAft>
                          <a:spcPts val="1000"/>
                        </a:spcAft>
                      </a:pPr>
                      <a:r>
                        <a:rPr lang="en-GB" sz="1400" dirty="0">
                          <a:effectLst/>
                        </a:rPr>
                        <a:t>Median quintile ratio</a:t>
                      </a:r>
                      <a:endParaRPr lang="en-GB" sz="1400" dirty="0">
                        <a:effectLst/>
                        <a:latin typeface="Calibri"/>
                        <a:ea typeface="Calibri"/>
                        <a:cs typeface="Times New Roman"/>
                      </a:endParaRPr>
                    </a:p>
                  </a:txBody>
                  <a:tcPr marL="68580" marR="68580" marT="0" marB="0"/>
                </a:tc>
                <a:tc rowSpan="2" hMerge="1">
                  <a:txBody>
                    <a:bodyPr/>
                    <a:lstStyle/>
                    <a:p>
                      <a:endParaRPr lang="en-GB"/>
                    </a:p>
                  </a:txBody>
                  <a:tcPr/>
                </a:tc>
              </a:tr>
              <a:tr h="335280">
                <a:tc>
                  <a:txBody>
                    <a:bodyPr/>
                    <a:lstStyle/>
                    <a:p>
                      <a:pPr>
                        <a:lnSpc>
                          <a:spcPct val="115000"/>
                        </a:lnSpc>
                        <a:spcAft>
                          <a:spcPts val="1000"/>
                        </a:spcAft>
                      </a:pPr>
                      <a:r>
                        <a:rPr lang="en-GB" sz="1400" dirty="0">
                          <a:effectLst/>
                        </a:rPr>
                        <a:t>Year</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dirty="0">
                          <a:effectLst/>
                        </a:rPr>
                        <a:t>2</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5</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Population mean</a:t>
                      </a:r>
                      <a:endParaRPr lang="en-GB" sz="1400">
                        <a:effectLst/>
                        <a:latin typeface="Calibri"/>
                        <a:ea typeface="Calibri"/>
                        <a:cs typeface="Times New Roman"/>
                      </a:endParaRPr>
                    </a:p>
                  </a:txBody>
                  <a:tcPr marL="68580" marR="68580" marT="0" marB="0"/>
                </a:tc>
                <a:tc gridSpan="2" vMerge="1">
                  <a:txBody>
                    <a:bodyPr/>
                    <a:lstStyle/>
                    <a:p>
                      <a:endParaRPr lang="en-GB"/>
                    </a:p>
                  </a:txBody>
                  <a:tcPr/>
                </a:tc>
                <a:tc hMerge="1" vMerge="1">
                  <a:txBody>
                    <a:bodyPr/>
                    <a:lstStyle/>
                    <a:p>
                      <a:endParaRPr lang="en-GB"/>
                    </a:p>
                  </a:txBody>
                  <a:tcPr/>
                </a:tc>
              </a:tr>
              <a:tr h="182880">
                <a:tc>
                  <a:txBody>
                    <a:bodyPr/>
                    <a:lstStyle/>
                    <a:p>
                      <a:pPr>
                        <a:lnSpc>
                          <a:spcPct val="115000"/>
                        </a:lnSpc>
                        <a:spcAft>
                          <a:spcPts val="1000"/>
                        </a:spcAft>
                      </a:pPr>
                      <a:r>
                        <a:rPr lang="en-GB" sz="1400" dirty="0">
                          <a:effectLst/>
                        </a:rPr>
                        <a:t>Income Before Housing Costs</a:t>
                      </a:r>
                      <a:endParaRPr lang="en-GB" sz="1400" dirty="0">
                        <a:effectLst/>
                        <a:latin typeface="Calibri"/>
                        <a:ea typeface="Calibri"/>
                        <a:cs typeface="Times New Roman"/>
                      </a:endParaRPr>
                    </a:p>
                  </a:txBody>
                  <a:tcPr marL="68580" marR="68580" marT="0" marB="0"/>
                </a:tc>
                <a:tc>
                  <a:txBody>
                    <a:bodyPr/>
                    <a:lstStyle/>
                    <a:p>
                      <a:pPr>
                        <a:lnSpc>
                          <a:spcPct val="115000"/>
                        </a:lnSpc>
                      </a:pPr>
                      <a:endParaRPr lang="en-GB" sz="1400" dirty="0">
                        <a:effectLst/>
                        <a:latin typeface="Calibri"/>
                        <a:cs typeface="Times New Roman"/>
                      </a:endParaRPr>
                    </a:p>
                  </a:txBody>
                  <a:tcPr marL="68580" marR="68580" marT="0" marB="0"/>
                </a:tc>
                <a:tc>
                  <a:txBody>
                    <a:bodyPr/>
                    <a:lstStyle/>
                    <a:p>
                      <a:pPr>
                        <a:lnSpc>
                          <a:spcPct val="115000"/>
                        </a:lnSpc>
                      </a:pPr>
                      <a:endParaRPr lang="en-GB" sz="1400" dirty="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r>
              <a:tr h="182880">
                <a:tc>
                  <a:txBody>
                    <a:bodyPr/>
                    <a:lstStyle/>
                    <a:p>
                      <a:pPr>
                        <a:lnSpc>
                          <a:spcPct val="115000"/>
                        </a:lnSpc>
                        <a:spcAft>
                          <a:spcPts val="1000"/>
                        </a:spcAft>
                      </a:pPr>
                      <a:r>
                        <a:rPr lang="en-GB" sz="1400">
                          <a:effectLst/>
                        </a:rPr>
                        <a:t>2008/09</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180</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304</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409</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550</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1090</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507</a:t>
                      </a:r>
                      <a:endParaRPr lang="en-GB" sz="14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dirty="0">
                          <a:effectLst/>
                        </a:rPr>
                        <a:t>6.05</a:t>
                      </a:r>
                      <a:endParaRPr lang="en-GB" sz="1400" dirty="0">
                        <a:effectLst/>
                        <a:latin typeface="Calibri"/>
                        <a:ea typeface="Calibri"/>
                        <a:cs typeface="Times New Roman"/>
                      </a:endParaRPr>
                    </a:p>
                  </a:txBody>
                  <a:tcPr marL="68580" marR="68580" marT="0" marB="0"/>
                </a:tc>
                <a:tc hMerge="1">
                  <a:txBody>
                    <a:bodyPr/>
                    <a:lstStyle/>
                    <a:p>
                      <a:endParaRPr lang="en-GB"/>
                    </a:p>
                  </a:txBody>
                  <a:tcPr/>
                </a:tc>
              </a:tr>
              <a:tr h="182880">
                <a:tc>
                  <a:txBody>
                    <a:bodyPr/>
                    <a:lstStyle/>
                    <a:p>
                      <a:pPr>
                        <a:lnSpc>
                          <a:spcPct val="115000"/>
                        </a:lnSpc>
                        <a:spcAft>
                          <a:spcPts val="1000"/>
                        </a:spcAft>
                      </a:pPr>
                      <a:r>
                        <a:rPr lang="en-GB" sz="1400">
                          <a:effectLst/>
                        </a:rPr>
                        <a:t>2004/05</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161</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262</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dirty="0">
                          <a:effectLst/>
                        </a:rPr>
                        <a:t>350</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dirty="0">
                          <a:effectLst/>
                        </a:rPr>
                        <a:t>468</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890</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426</a:t>
                      </a:r>
                      <a:endParaRPr lang="en-GB" sz="14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a:effectLst/>
                        </a:rPr>
                        <a:t>5.53</a:t>
                      </a:r>
                      <a:endParaRPr lang="en-GB" sz="1400">
                        <a:effectLst/>
                        <a:latin typeface="Calibri"/>
                        <a:ea typeface="Calibri"/>
                        <a:cs typeface="Times New Roman"/>
                      </a:endParaRPr>
                    </a:p>
                  </a:txBody>
                  <a:tcPr marL="68580" marR="68580" marT="0" marB="0"/>
                </a:tc>
                <a:tc hMerge="1">
                  <a:txBody>
                    <a:bodyPr/>
                    <a:lstStyle/>
                    <a:p>
                      <a:endParaRPr lang="en-GB"/>
                    </a:p>
                  </a:txBody>
                  <a:tcPr/>
                </a:tc>
              </a:tr>
              <a:tr h="182880">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dirty="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r>
              <a:tr h="182880">
                <a:tc gridSpan="3">
                  <a:txBody>
                    <a:bodyPr/>
                    <a:lstStyle/>
                    <a:p>
                      <a:pPr>
                        <a:lnSpc>
                          <a:spcPct val="115000"/>
                        </a:lnSpc>
                        <a:spcAft>
                          <a:spcPts val="1000"/>
                        </a:spcAft>
                      </a:pPr>
                      <a:r>
                        <a:rPr lang="en-GB" sz="1400">
                          <a:effectLst/>
                        </a:rPr>
                        <a:t>Income After Housing Costs</a:t>
                      </a:r>
                      <a:endParaRPr lang="en-GB" sz="140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gridSpan="2">
                  <a:txBody>
                    <a:bodyPr/>
                    <a:lstStyle/>
                    <a:p>
                      <a:pPr>
                        <a:lnSpc>
                          <a:spcPct val="115000"/>
                        </a:lnSpc>
                      </a:pPr>
                      <a:endParaRPr lang="en-GB" sz="1400">
                        <a:effectLst/>
                        <a:latin typeface="Calibri"/>
                        <a:cs typeface="Times New Roman"/>
                      </a:endParaRPr>
                    </a:p>
                  </a:txBody>
                  <a:tcPr marL="68580" marR="68580" marT="0" marB="0"/>
                </a:tc>
                <a:tc hMerge="1">
                  <a:txBody>
                    <a:bodyPr/>
                    <a:lstStyle/>
                    <a:p>
                      <a:endParaRPr lang="en-GB"/>
                    </a:p>
                  </a:txBody>
                  <a:tcPr/>
                </a:tc>
              </a:tr>
              <a:tr h="182880">
                <a:tc>
                  <a:txBody>
                    <a:bodyPr/>
                    <a:lstStyle/>
                    <a:p>
                      <a:pPr>
                        <a:lnSpc>
                          <a:spcPct val="115000"/>
                        </a:lnSpc>
                        <a:spcAft>
                          <a:spcPts val="1000"/>
                        </a:spcAft>
                      </a:pPr>
                      <a:r>
                        <a:rPr lang="en-GB" sz="1400">
                          <a:effectLst/>
                        </a:rPr>
                        <a:t>2008/09</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110</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243</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344</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478</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988</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dirty="0">
                          <a:effectLst/>
                        </a:rPr>
                        <a:t>433</a:t>
                      </a:r>
                      <a:endParaRPr lang="en-GB" sz="1400" dirty="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a:effectLst/>
                        </a:rPr>
                        <a:t>9.0</a:t>
                      </a:r>
                      <a:endParaRPr lang="en-GB" sz="1400">
                        <a:effectLst/>
                        <a:latin typeface="Calibri"/>
                        <a:ea typeface="Calibri"/>
                        <a:cs typeface="Times New Roman"/>
                      </a:endParaRPr>
                    </a:p>
                  </a:txBody>
                  <a:tcPr marL="68580" marR="68580" marT="0" marB="0"/>
                </a:tc>
                <a:tc hMerge="1">
                  <a:txBody>
                    <a:bodyPr/>
                    <a:lstStyle/>
                    <a:p>
                      <a:endParaRPr lang="en-GB"/>
                    </a:p>
                  </a:txBody>
                  <a:tcPr/>
                </a:tc>
              </a:tr>
              <a:tr h="182880">
                <a:tc>
                  <a:txBody>
                    <a:bodyPr/>
                    <a:lstStyle/>
                    <a:p>
                      <a:pPr>
                        <a:lnSpc>
                          <a:spcPct val="115000"/>
                        </a:lnSpc>
                        <a:spcAft>
                          <a:spcPts val="1000"/>
                        </a:spcAft>
                      </a:pPr>
                      <a:r>
                        <a:rPr lang="en-GB" sz="1400" dirty="0">
                          <a:effectLst/>
                        </a:rPr>
                        <a:t>2004/05</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110</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dirty="0">
                          <a:effectLst/>
                        </a:rPr>
                        <a:t>217</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301</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409</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811</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370</a:t>
                      </a:r>
                      <a:endParaRPr lang="en-GB" sz="14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dirty="0">
                          <a:effectLst/>
                        </a:rPr>
                        <a:t>7.3</a:t>
                      </a:r>
                      <a:endParaRPr lang="en-GB" sz="1400" dirty="0">
                        <a:effectLst/>
                        <a:latin typeface="Calibri"/>
                        <a:ea typeface="Calibri"/>
                        <a:cs typeface="Times New Roman"/>
                      </a:endParaRPr>
                    </a:p>
                  </a:txBody>
                  <a:tcPr marL="68580" marR="68580" marT="0" marB="0"/>
                </a:tc>
                <a:tc hMerge="1">
                  <a:txBody>
                    <a:bodyPr/>
                    <a:lstStyle/>
                    <a:p>
                      <a:endParaRPr lang="en-GB"/>
                    </a:p>
                  </a:txBody>
                  <a:tcPr/>
                </a:tc>
              </a:tr>
            </a:tbl>
          </a:graphicData>
        </a:graphic>
      </p:graphicFrame>
      <p:graphicFrame>
        <p:nvGraphicFramePr>
          <p:cNvPr id="3" name="Table 2"/>
          <p:cNvGraphicFramePr>
            <a:graphicFrameLocks noGrp="1"/>
          </p:cNvGraphicFramePr>
          <p:nvPr/>
        </p:nvGraphicFramePr>
        <p:xfrm>
          <a:off x="179388" y="741363"/>
          <a:ext cx="8518525" cy="2335212"/>
        </p:xfrm>
        <a:graphic>
          <a:graphicData uri="http://schemas.openxmlformats.org/drawingml/2006/table">
            <a:tbl>
              <a:tblPr firstRow="1" firstCol="1" bandRow="1">
                <a:tableStyleId>{073A0DAA-6AF3-43AB-8588-CEC1D06C72B9}</a:tableStyleId>
              </a:tblPr>
              <a:tblGrid>
                <a:gridCol w="2949307"/>
                <a:gridCol w="527677"/>
                <a:gridCol w="527677"/>
                <a:gridCol w="1032258"/>
                <a:gridCol w="527677"/>
                <a:gridCol w="527677"/>
                <a:gridCol w="101447"/>
                <a:gridCol w="1201043"/>
                <a:gridCol w="339348"/>
                <a:gridCol w="783521"/>
              </a:tblGrid>
              <a:tr h="182880">
                <a:tc>
                  <a:txBody>
                    <a:bodyPr/>
                    <a:lstStyle/>
                    <a:p>
                      <a:pPr>
                        <a:lnSpc>
                          <a:spcPct val="115000"/>
                        </a:lnSpc>
                      </a:pPr>
                      <a:endParaRPr lang="en-GB" sz="1400" dirty="0">
                        <a:effectLst/>
                        <a:latin typeface="Calibri"/>
                        <a:cs typeface="Times New Roman"/>
                      </a:endParaRPr>
                    </a:p>
                  </a:txBody>
                  <a:tcPr marL="68580" marR="68580" marT="0" marB="0"/>
                </a:tc>
                <a:tc gridSpan="5">
                  <a:txBody>
                    <a:bodyPr/>
                    <a:lstStyle/>
                    <a:p>
                      <a:pPr algn="ctr">
                        <a:lnSpc>
                          <a:spcPct val="115000"/>
                        </a:lnSpc>
                        <a:spcAft>
                          <a:spcPts val="1000"/>
                        </a:spcAft>
                      </a:pPr>
                      <a:r>
                        <a:rPr lang="en-GB" sz="1400">
                          <a:effectLst/>
                        </a:rPr>
                        <a:t>Quintile group medians</a:t>
                      </a:r>
                      <a:endParaRPr lang="en-GB" sz="140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15000"/>
                        </a:lnSpc>
                        <a:spcAft>
                          <a:spcPts val="1000"/>
                        </a:spcAft>
                      </a:pPr>
                      <a:r>
                        <a:rPr lang="en-GB" sz="1400">
                          <a:effectLst/>
                        </a:rPr>
                        <a:t> </a:t>
                      </a:r>
                      <a:endParaRPr lang="en-GB" sz="1400">
                        <a:effectLst/>
                        <a:latin typeface="Calibri"/>
                        <a:ea typeface="Calibri"/>
                        <a:cs typeface="Times New Roman"/>
                      </a:endParaRPr>
                    </a:p>
                  </a:txBody>
                  <a:tcPr marL="68580" marR="68580" marT="0" marB="0"/>
                </a:tc>
                <a:tc hMerge="1">
                  <a:txBody>
                    <a:bodyPr/>
                    <a:lstStyle/>
                    <a:p>
                      <a:endParaRPr lang="en-GB"/>
                    </a:p>
                  </a:txBody>
                  <a:tcPr/>
                </a:tc>
                <a:tc rowSpan="2" gridSpan="2">
                  <a:txBody>
                    <a:bodyPr/>
                    <a:lstStyle/>
                    <a:p>
                      <a:pPr algn="ctr">
                        <a:lnSpc>
                          <a:spcPct val="115000"/>
                        </a:lnSpc>
                        <a:spcAft>
                          <a:spcPts val="1000"/>
                        </a:spcAft>
                      </a:pPr>
                      <a:r>
                        <a:rPr lang="en-GB" sz="1400">
                          <a:effectLst/>
                        </a:rPr>
                        <a:t>Median quintile ratio </a:t>
                      </a:r>
                      <a:endParaRPr lang="en-GB" sz="1400">
                        <a:effectLst/>
                        <a:latin typeface="Calibri"/>
                        <a:ea typeface="Calibri"/>
                        <a:cs typeface="Times New Roman"/>
                      </a:endParaRPr>
                    </a:p>
                  </a:txBody>
                  <a:tcPr marL="68580" marR="68580" marT="0" marB="0"/>
                </a:tc>
                <a:tc rowSpan="2" hMerge="1">
                  <a:txBody>
                    <a:bodyPr/>
                    <a:lstStyle/>
                    <a:p>
                      <a:endParaRPr lang="en-GB"/>
                    </a:p>
                  </a:txBody>
                  <a:tcPr/>
                </a:tc>
              </a:tr>
              <a:tr h="502920">
                <a:tc>
                  <a:txBody>
                    <a:bodyPr/>
                    <a:lstStyle/>
                    <a:p>
                      <a:pPr>
                        <a:lnSpc>
                          <a:spcPct val="115000"/>
                        </a:lnSpc>
                        <a:spcAft>
                          <a:spcPts val="1000"/>
                        </a:spcAft>
                      </a:pPr>
                      <a:r>
                        <a:rPr lang="en-GB" sz="1400">
                          <a:effectLst/>
                        </a:rPr>
                        <a:t>Year</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2</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a:t>
                      </a:r>
                    </a:p>
                    <a:p>
                      <a:pPr algn="ctr">
                        <a:lnSpc>
                          <a:spcPct val="115000"/>
                        </a:lnSpc>
                        <a:spcAft>
                          <a:spcPts val="1000"/>
                        </a:spcAft>
                      </a:pPr>
                      <a:r>
                        <a:rPr lang="en-GB" sz="1400">
                          <a:effectLst/>
                        </a:rPr>
                        <a:t>(median)</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a:t>
                      </a:r>
                      <a:endParaRPr lang="en-GB" sz="14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a:effectLst/>
                        </a:rPr>
                        <a:t>5</a:t>
                      </a:r>
                      <a:endParaRPr lang="en-GB" sz="1400">
                        <a:effectLst/>
                        <a:latin typeface="Calibri"/>
                        <a:ea typeface="Calibri"/>
                        <a:cs typeface="Times New Roman"/>
                      </a:endParaRPr>
                    </a:p>
                  </a:txBody>
                  <a:tcPr marL="68580" marR="68580" marT="0" marB="0"/>
                </a:tc>
                <a:tc hMerge="1">
                  <a:txBody>
                    <a:bodyPr/>
                    <a:lstStyle/>
                    <a:p>
                      <a:endParaRPr lang="en-GB"/>
                    </a:p>
                  </a:txBody>
                  <a:tcPr/>
                </a:tc>
                <a:tc>
                  <a:txBody>
                    <a:bodyPr/>
                    <a:lstStyle/>
                    <a:p>
                      <a:pPr algn="ctr">
                        <a:lnSpc>
                          <a:spcPct val="115000"/>
                        </a:lnSpc>
                        <a:spcAft>
                          <a:spcPts val="1000"/>
                        </a:spcAft>
                      </a:pPr>
                      <a:r>
                        <a:rPr lang="en-GB" sz="1400">
                          <a:effectLst/>
                        </a:rPr>
                        <a:t>Population mean</a:t>
                      </a:r>
                      <a:endParaRPr lang="en-GB" sz="1400">
                        <a:effectLst/>
                        <a:latin typeface="Calibri"/>
                        <a:ea typeface="Calibri"/>
                        <a:cs typeface="Times New Roman"/>
                      </a:endParaRPr>
                    </a:p>
                  </a:txBody>
                  <a:tcPr marL="68580" marR="68580" marT="0" marB="0"/>
                </a:tc>
                <a:tc gridSpan="2" vMerge="1">
                  <a:txBody>
                    <a:bodyPr/>
                    <a:lstStyle/>
                    <a:p>
                      <a:endParaRPr lang="en-GB"/>
                    </a:p>
                  </a:txBody>
                  <a:tcPr/>
                </a:tc>
                <a:tc hMerge="1" vMerge="1">
                  <a:txBody>
                    <a:bodyPr/>
                    <a:lstStyle/>
                    <a:p>
                      <a:endParaRPr lang="en-GB"/>
                    </a:p>
                  </a:txBody>
                  <a:tcPr/>
                </a:tc>
              </a:tr>
              <a:tr h="182880">
                <a:tc>
                  <a:txBody>
                    <a:bodyPr/>
                    <a:lstStyle/>
                    <a:p>
                      <a:pPr>
                        <a:lnSpc>
                          <a:spcPct val="115000"/>
                        </a:lnSpc>
                        <a:spcAft>
                          <a:spcPts val="1000"/>
                        </a:spcAft>
                      </a:pPr>
                      <a:r>
                        <a:rPr lang="en-GB" sz="1400" dirty="0">
                          <a:effectLst/>
                        </a:rPr>
                        <a:t>Income Before Housing Costs</a:t>
                      </a:r>
                      <a:endParaRPr lang="en-GB" sz="1400" dirty="0">
                        <a:effectLst/>
                        <a:latin typeface="Calibri"/>
                        <a:ea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gridSpan="2">
                  <a:txBody>
                    <a:bodyPr/>
                    <a:lstStyle/>
                    <a:p>
                      <a:pPr>
                        <a:lnSpc>
                          <a:spcPct val="115000"/>
                        </a:lnSpc>
                      </a:pPr>
                      <a:endParaRPr lang="en-GB" sz="1400">
                        <a:effectLst/>
                        <a:latin typeface="Calibri"/>
                        <a:cs typeface="Times New Roman"/>
                      </a:endParaRPr>
                    </a:p>
                  </a:txBody>
                  <a:tcPr marL="68580" marR="68580" marT="0" marB="0"/>
                </a:tc>
                <a:tc hMerge="1">
                  <a:txBody>
                    <a:bodyPr/>
                    <a:lstStyle/>
                    <a:p>
                      <a:endParaRPr lang="en-GB"/>
                    </a:p>
                  </a:txBody>
                  <a:tcPr/>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dirty="0">
                        <a:effectLst/>
                        <a:latin typeface="Calibri"/>
                        <a:cs typeface="Times New Roman"/>
                      </a:endParaRPr>
                    </a:p>
                  </a:txBody>
                  <a:tcPr marL="68580" marR="68580" marT="0" marB="0"/>
                </a:tc>
              </a:tr>
              <a:tr h="182880">
                <a:tc>
                  <a:txBody>
                    <a:bodyPr/>
                    <a:lstStyle/>
                    <a:p>
                      <a:pPr>
                        <a:lnSpc>
                          <a:spcPct val="115000"/>
                        </a:lnSpc>
                        <a:spcAft>
                          <a:spcPts val="1000"/>
                        </a:spcAft>
                      </a:pPr>
                      <a:r>
                        <a:rPr lang="en-GB" sz="1400">
                          <a:effectLst/>
                        </a:rPr>
                        <a:t>2008/09</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201</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304</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407</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545</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844</a:t>
                      </a:r>
                      <a:endParaRPr lang="en-GB" sz="14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a:effectLst/>
                        </a:rPr>
                        <a:t>507</a:t>
                      </a:r>
                      <a:endParaRPr lang="en-GB" sz="1400">
                        <a:effectLst/>
                        <a:latin typeface="Calibri"/>
                        <a:ea typeface="Calibri"/>
                        <a:cs typeface="Times New Roman"/>
                      </a:endParaRPr>
                    </a:p>
                  </a:txBody>
                  <a:tcPr marL="68580" marR="68580" marT="0" marB="0"/>
                </a:tc>
                <a:tc hMerge="1">
                  <a:txBody>
                    <a:bodyPr/>
                    <a:lstStyle/>
                    <a:p>
                      <a:endParaRPr lang="en-GB"/>
                    </a:p>
                  </a:txBody>
                  <a:tcPr/>
                </a:tc>
                <a:tc gridSpan="2">
                  <a:txBody>
                    <a:bodyPr/>
                    <a:lstStyle/>
                    <a:p>
                      <a:pPr algn="ctr">
                        <a:lnSpc>
                          <a:spcPct val="115000"/>
                        </a:lnSpc>
                        <a:spcAft>
                          <a:spcPts val="1000"/>
                        </a:spcAft>
                      </a:pPr>
                      <a:r>
                        <a:rPr lang="en-GB" sz="1400" dirty="0">
                          <a:effectLst/>
                        </a:rPr>
                        <a:t>4.20</a:t>
                      </a:r>
                      <a:endParaRPr lang="en-GB" sz="1400" dirty="0">
                        <a:effectLst/>
                        <a:latin typeface="Calibri"/>
                        <a:ea typeface="Calibri"/>
                        <a:cs typeface="Times New Roman"/>
                      </a:endParaRPr>
                    </a:p>
                  </a:txBody>
                  <a:tcPr marL="68580" marR="68580" marT="0" marB="0"/>
                </a:tc>
                <a:tc hMerge="1">
                  <a:txBody>
                    <a:bodyPr/>
                    <a:lstStyle/>
                    <a:p>
                      <a:endParaRPr lang="en-GB"/>
                    </a:p>
                  </a:txBody>
                  <a:tcPr/>
                </a:tc>
              </a:tr>
              <a:tr h="182880">
                <a:tc>
                  <a:txBody>
                    <a:bodyPr/>
                    <a:lstStyle/>
                    <a:p>
                      <a:pPr>
                        <a:lnSpc>
                          <a:spcPct val="115000"/>
                        </a:lnSpc>
                        <a:spcAft>
                          <a:spcPts val="1000"/>
                        </a:spcAft>
                      </a:pPr>
                      <a:r>
                        <a:rPr lang="en-GB" sz="1400" dirty="0">
                          <a:effectLst/>
                        </a:rPr>
                        <a:t>2004/05</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177</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262</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350</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465</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704</a:t>
                      </a:r>
                      <a:endParaRPr lang="en-GB" sz="14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a:effectLst/>
                        </a:rPr>
                        <a:t>426</a:t>
                      </a:r>
                      <a:endParaRPr lang="en-GB" sz="1400">
                        <a:effectLst/>
                        <a:latin typeface="Calibri"/>
                        <a:ea typeface="Calibri"/>
                        <a:cs typeface="Times New Roman"/>
                      </a:endParaRPr>
                    </a:p>
                  </a:txBody>
                  <a:tcPr marL="68580" marR="68580" marT="0" marB="0"/>
                </a:tc>
                <a:tc hMerge="1">
                  <a:txBody>
                    <a:bodyPr/>
                    <a:lstStyle/>
                    <a:p>
                      <a:endParaRPr lang="en-GB"/>
                    </a:p>
                  </a:txBody>
                  <a:tcPr/>
                </a:tc>
                <a:tc gridSpan="2">
                  <a:txBody>
                    <a:bodyPr/>
                    <a:lstStyle/>
                    <a:p>
                      <a:pPr algn="ctr">
                        <a:lnSpc>
                          <a:spcPct val="115000"/>
                        </a:lnSpc>
                        <a:spcAft>
                          <a:spcPts val="1000"/>
                        </a:spcAft>
                      </a:pPr>
                      <a:r>
                        <a:rPr lang="en-GB" sz="1400">
                          <a:effectLst/>
                        </a:rPr>
                        <a:t>3.98</a:t>
                      </a:r>
                      <a:endParaRPr lang="en-GB" sz="1400">
                        <a:effectLst/>
                        <a:latin typeface="Calibri"/>
                        <a:ea typeface="Calibri"/>
                        <a:cs typeface="Times New Roman"/>
                      </a:endParaRPr>
                    </a:p>
                  </a:txBody>
                  <a:tcPr marL="68580" marR="68580" marT="0" marB="0"/>
                </a:tc>
                <a:tc hMerge="1">
                  <a:txBody>
                    <a:bodyPr/>
                    <a:lstStyle/>
                    <a:p>
                      <a:endParaRPr lang="en-GB"/>
                    </a:p>
                  </a:txBody>
                  <a:tcPr/>
                </a:tc>
              </a:tr>
              <a:tr h="182880">
                <a:tc gridSpan="3">
                  <a:txBody>
                    <a:bodyPr/>
                    <a:lstStyle/>
                    <a:p>
                      <a:pPr>
                        <a:lnSpc>
                          <a:spcPct val="115000"/>
                        </a:lnSpc>
                        <a:spcAft>
                          <a:spcPts val="1000"/>
                        </a:spcAft>
                      </a:pPr>
                      <a:r>
                        <a:rPr lang="en-GB" sz="1400" dirty="0">
                          <a:effectLst/>
                        </a:rPr>
                        <a:t>Income After Housing Costs</a:t>
                      </a:r>
                      <a:endParaRPr lang="en-GB" sz="14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a:txBody>
                    <a:bodyPr/>
                    <a:lstStyle/>
                    <a:p>
                      <a:pPr>
                        <a:lnSpc>
                          <a:spcPct val="115000"/>
                        </a:lnSpc>
                      </a:pPr>
                      <a:endParaRPr lang="en-GB" sz="1400">
                        <a:effectLst/>
                        <a:latin typeface="Calibri"/>
                        <a:cs typeface="Times New Roman"/>
                      </a:endParaRPr>
                    </a:p>
                  </a:txBody>
                  <a:tcPr marL="68580" marR="68580" marT="0" marB="0"/>
                </a:tc>
                <a:tc gridSpan="2">
                  <a:txBody>
                    <a:bodyPr/>
                    <a:lstStyle/>
                    <a:p>
                      <a:pPr>
                        <a:lnSpc>
                          <a:spcPct val="115000"/>
                        </a:lnSpc>
                      </a:pPr>
                      <a:endParaRPr lang="en-GB" sz="1400">
                        <a:effectLst/>
                        <a:latin typeface="Calibri"/>
                        <a:cs typeface="Times New Roman"/>
                      </a:endParaRPr>
                    </a:p>
                  </a:txBody>
                  <a:tcPr marL="68580" marR="68580" marT="0" marB="0"/>
                </a:tc>
                <a:tc hMerge="1">
                  <a:txBody>
                    <a:bodyPr/>
                    <a:lstStyle/>
                    <a:p>
                      <a:endParaRPr lang="en-GB"/>
                    </a:p>
                  </a:txBody>
                  <a:tcPr/>
                </a:tc>
                <a:tc gridSpan="2">
                  <a:txBody>
                    <a:bodyPr/>
                    <a:lstStyle/>
                    <a:p>
                      <a:pPr>
                        <a:lnSpc>
                          <a:spcPct val="115000"/>
                        </a:lnSpc>
                      </a:pPr>
                      <a:endParaRPr lang="en-GB" sz="1400">
                        <a:effectLst/>
                        <a:latin typeface="Calibri"/>
                        <a:cs typeface="Times New Roman"/>
                      </a:endParaRPr>
                    </a:p>
                  </a:txBody>
                  <a:tcPr marL="68580" marR="68580" marT="0" marB="0"/>
                </a:tc>
                <a:tc hMerge="1">
                  <a:txBody>
                    <a:bodyPr/>
                    <a:lstStyle/>
                    <a:p>
                      <a:endParaRPr lang="en-GB"/>
                    </a:p>
                  </a:txBody>
                  <a:tcPr/>
                </a:tc>
              </a:tr>
              <a:tr h="182880">
                <a:tc>
                  <a:txBody>
                    <a:bodyPr/>
                    <a:lstStyle/>
                    <a:p>
                      <a:pPr>
                        <a:lnSpc>
                          <a:spcPct val="115000"/>
                        </a:lnSpc>
                        <a:spcAft>
                          <a:spcPts val="1000"/>
                        </a:spcAft>
                      </a:pPr>
                      <a:r>
                        <a:rPr lang="en-GB" sz="1400">
                          <a:effectLst/>
                        </a:rPr>
                        <a:t>2008/09</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139</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243</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343</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474</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745</a:t>
                      </a:r>
                      <a:endParaRPr lang="en-GB" sz="14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a:effectLst/>
                        </a:rPr>
                        <a:t>433</a:t>
                      </a:r>
                      <a:endParaRPr lang="en-GB" sz="1400">
                        <a:effectLst/>
                        <a:latin typeface="Calibri"/>
                        <a:ea typeface="Calibri"/>
                        <a:cs typeface="Times New Roman"/>
                      </a:endParaRPr>
                    </a:p>
                  </a:txBody>
                  <a:tcPr marL="68580" marR="68580" marT="0" marB="0"/>
                </a:tc>
                <a:tc hMerge="1">
                  <a:txBody>
                    <a:bodyPr/>
                    <a:lstStyle/>
                    <a:p>
                      <a:endParaRPr lang="en-GB"/>
                    </a:p>
                  </a:txBody>
                  <a:tcPr/>
                </a:tc>
                <a:tc gridSpan="2">
                  <a:txBody>
                    <a:bodyPr/>
                    <a:lstStyle/>
                    <a:p>
                      <a:pPr algn="ctr">
                        <a:lnSpc>
                          <a:spcPct val="115000"/>
                        </a:lnSpc>
                        <a:spcAft>
                          <a:spcPts val="1000"/>
                        </a:spcAft>
                      </a:pPr>
                      <a:r>
                        <a:rPr lang="en-GB" sz="1400">
                          <a:effectLst/>
                        </a:rPr>
                        <a:t>5.4</a:t>
                      </a:r>
                      <a:endParaRPr lang="en-GB" sz="1400">
                        <a:effectLst/>
                        <a:latin typeface="Calibri"/>
                        <a:ea typeface="Calibri"/>
                        <a:cs typeface="Times New Roman"/>
                      </a:endParaRPr>
                    </a:p>
                  </a:txBody>
                  <a:tcPr marL="68580" marR="68580" marT="0" marB="0"/>
                </a:tc>
                <a:tc hMerge="1">
                  <a:txBody>
                    <a:bodyPr/>
                    <a:lstStyle/>
                    <a:p>
                      <a:endParaRPr lang="en-GB"/>
                    </a:p>
                  </a:txBody>
                  <a:tcPr/>
                </a:tc>
              </a:tr>
              <a:tr h="182880">
                <a:tc>
                  <a:txBody>
                    <a:bodyPr/>
                    <a:lstStyle/>
                    <a:p>
                      <a:pPr>
                        <a:lnSpc>
                          <a:spcPct val="115000"/>
                        </a:lnSpc>
                        <a:spcAft>
                          <a:spcPts val="1000"/>
                        </a:spcAft>
                      </a:pPr>
                      <a:r>
                        <a:rPr lang="en-GB" sz="1400">
                          <a:effectLst/>
                        </a:rPr>
                        <a:t>2004/05</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132</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217</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300</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405</a:t>
                      </a:r>
                      <a:endParaRPr lang="en-GB" sz="1400">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400">
                          <a:effectLst/>
                        </a:rPr>
                        <a:t>630</a:t>
                      </a:r>
                      <a:endParaRPr lang="en-GB" sz="140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GB" sz="1400">
                          <a:effectLst/>
                        </a:rPr>
                        <a:t>370</a:t>
                      </a:r>
                      <a:endParaRPr lang="en-GB" sz="1400">
                        <a:effectLst/>
                        <a:latin typeface="Calibri"/>
                        <a:ea typeface="Calibri"/>
                        <a:cs typeface="Times New Roman"/>
                      </a:endParaRPr>
                    </a:p>
                  </a:txBody>
                  <a:tcPr marL="68580" marR="68580" marT="0" marB="0"/>
                </a:tc>
                <a:tc hMerge="1">
                  <a:txBody>
                    <a:bodyPr/>
                    <a:lstStyle/>
                    <a:p>
                      <a:endParaRPr lang="en-GB"/>
                    </a:p>
                  </a:txBody>
                  <a:tcPr/>
                </a:tc>
                <a:tc gridSpan="2">
                  <a:txBody>
                    <a:bodyPr/>
                    <a:lstStyle/>
                    <a:p>
                      <a:pPr algn="ctr">
                        <a:lnSpc>
                          <a:spcPct val="115000"/>
                        </a:lnSpc>
                        <a:spcAft>
                          <a:spcPts val="1000"/>
                        </a:spcAft>
                      </a:pPr>
                      <a:r>
                        <a:rPr lang="en-GB" sz="1400" dirty="0">
                          <a:effectLst/>
                        </a:rPr>
                        <a:t>4.8</a:t>
                      </a:r>
                      <a:endParaRPr lang="en-GB" sz="1400" dirty="0">
                        <a:effectLst/>
                        <a:latin typeface="Calibri"/>
                        <a:ea typeface="Calibri"/>
                        <a:cs typeface="Times New Roman"/>
                      </a:endParaRPr>
                    </a:p>
                  </a:txBody>
                  <a:tcPr marL="68580" marR="68580" marT="0" marB="0"/>
                </a:tc>
                <a:tc hMerge="1">
                  <a:txBody>
                    <a:bodyPr/>
                    <a:lstStyle/>
                    <a:p>
                      <a:endParaRPr lang="en-GB"/>
                    </a:p>
                  </a:txBody>
                  <a:tcPr/>
                </a:tc>
              </a:tr>
            </a:tbl>
          </a:graphicData>
        </a:graphic>
      </p:graphicFrame>
      <p:sp>
        <p:nvSpPr>
          <p:cNvPr id="36020" name="Rectangle 3"/>
          <p:cNvSpPr>
            <a:spLocks noChangeArrowheads="1"/>
          </p:cNvSpPr>
          <p:nvPr/>
        </p:nvSpPr>
        <p:spPr bwMode="auto">
          <a:xfrm>
            <a:off x="468313" y="0"/>
            <a:ext cx="8496300" cy="646113"/>
          </a:xfrm>
          <a:prstGeom prst="rect">
            <a:avLst/>
          </a:prstGeom>
          <a:noFill/>
          <a:ln w="9525">
            <a:noFill/>
            <a:miter lim="800000"/>
            <a:headEnd/>
            <a:tailEnd/>
          </a:ln>
        </p:spPr>
        <p:txBody>
          <a:bodyPr>
            <a:spAutoFit/>
          </a:bodyPr>
          <a:lstStyle/>
          <a:p>
            <a:r>
              <a:rPr lang="en-GB"/>
              <a:t>Quintile group annual disposable income in Britain </a:t>
            </a:r>
          </a:p>
          <a:p>
            <a:r>
              <a:rPr lang="en-GB"/>
              <a:t>(GBP; source: Family Resources Survey/HBAI)</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7238" y="1284288"/>
          <a:ext cx="7270750" cy="1752600"/>
        </p:xfrm>
        <a:graphic>
          <a:graphicData uri="http://schemas.openxmlformats.org/drawingml/2006/table">
            <a:tbl>
              <a:tblPr firstRow="1" firstCol="1" bandRow="1">
                <a:tableStyleId>{073A0DAA-6AF3-43AB-8588-CEC1D06C72B9}</a:tableStyleId>
              </a:tblPr>
              <a:tblGrid>
                <a:gridCol w="2423815"/>
                <a:gridCol w="2423815"/>
                <a:gridCol w="2423815"/>
              </a:tblGrid>
              <a:tr h="130430">
                <a:tc>
                  <a:txBody>
                    <a:bodyPr/>
                    <a:lstStyle/>
                    <a:p>
                      <a:pPr>
                        <a:lnSpc>
                          <a:spcPct val="115000"/>
                        </a:lnSpc>
                        <a:spcAft>
                          <a:spcPts val="0"/>
                        </a:spcAft>
                      </a:pPr>
                      <a:r>
                        <a:rPr lang="en-GB" sz="2000" dirty="0">
                          <a:effectLst/>
                        </a:rPr>
                        <a:t> </a:t>
                      </a:r>
                      <a:endParaRPr lang="en-GB" sz="20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50% below median</a:t>
                      </a:r>
                      <a:endParaRPr lang="en-GB" sz="20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60% below median</a:t>
                      </a:r>
                      <a:endParaRPr lang="en-GB" sz="2000">
                        <a:solidFill>
                          <a:srgbClr val="000000"/>
                        </a:solidFill>
                        <a:effectLst/>
                        <a:latin typeface="Calibri"/>
                        <a:ea typeface="Calibri"/>
                        <a:cs typeface="Times New Roman"/>
                      </a:endParaRPr>
                    </a:p>
                  </a:txBody>
                  <a:tcPr marL="68580" marR="68580" marT="0" marB="0"/>
                </a:tc>
              </a:tr>
              <a:tr h="126351">
                <a:tc>
                  <a:txBody>
                    <a:bodyPr/>
                    <a:lstStyle/>
                    <a:p>
                      <a:pPr>
                        <a:lnSpc>
                          <a:spcPct val="115000"/>
                        </a:lnSpc>
                        <a:spcAft>
                          <a:spcPts val="0"/>
                        </a:spcAft>
                      </a:pPr>
                      <a:r>
                        <a:rPr lang="en-GB" sz="2000" dirty="0">
                          <a:effectLst/>
                        </a:rPr>
                        <a:t>2004</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10.3</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16.4</a:t>
                      </a:r>
                      <a:endParaRPr lang="en-GB" sz="2000">
                        <a:solidFill>
                          <a:srgbClr val="000000"/>
                        </a:solidFill>
                        <a:effectLst/>
                        <a:latin typeface="Calibri"/>
                        <a:ea typeface="Calibri"/>
                        <a:cs typeface="Times New Roman"/>
                      </a:endParaRPr>
                    </a:p>
                  </a:txBody>
                  <a:tcPr marL="68580" marR="68580" marT="0" marB="0"/>
                </a:tc>
              </a:tr>
              <a:tr h="130430">
                <a:tc>
                  <a:txBody>
                    <a:bodyPr/>
                    <a:lstStyle/>
                    <a:p>
                      <a:pPr>
                        <a:lnSpc>
                          <a:spcPct val="115000"/>
                        </a:lnSpc>
                        <a:spcAft>
                          <a:spcPts val="0"/>
                        </a:spcAft>
                      </a:pPr>
                      <a:r>
                        <a:rPr lang="en-GB" sz="2000" dirty="0">
                          <a:effectLst/>
                        </a:rPr>
                        <a:t>1999</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10.8</a:t>
                      </a:r>
                      <a:endParaRPr lang="en-GB" sz="2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17.0</a:t>
                      </a:r>
                      <a:endParaRPr lang="en-GB" sz="2000">
                        <a:solidFill>
                          <a:srgbClr val="000000"/>
                        </a:solidFill>
                        <a:effectLst/>
                        <a:latin typeface="Calibri"/>
                        <a:ea typeface="Calibri"/>
                        <a:cs typeface="Times New Roman"/>
                      </a:endParaRPr>
                    </a:p>
                  </a:txBody>
                  <a:tcPr marL="68580" marR="68580" marT="0" marB="0"/>
                </a:tc>
              </a:tr>
              <a:tr h="130430">
                <a:tc>
                  <a:txBody>
                    <a:bodyPr/>
                    <a:lstStyle/>
                    <a:p>
                      <a:pPr>
                        <a:lnSpc>
                          <a:spcPct val="115000"/>
                        </a:lnSpc>
                        <a:spcAft>
                          <a:spcPts val="0"/>
                        </a:spcAft>
                      </a:pPr>
                      <a:r>
                        <a:rPr lang="en-GB" sz="2000" dirty="0">
                          <a:effectLst/>
                        </a:rPr>
                        <a:t>1994</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10.2</a:t>
                      </a:r>
                      <a:endParaRPr lang="en-GB" sz="2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16.3</a:t>
                      </a:r>
                      <a:endParaRPr lang="en-GB" sz="2000">
                        <a:solidFill>
                          <a:srgbClr val="000000"/>
                        </a:solidFill>
                        <a:effectLst/>
                        <a:latin typeface="Calibri"/>
                        <a:ea typeface="Calibri"/>
                        <a:cs typeface="Times New Roman"/>
                      </a:endParaRPr>
                    </a:p>
                  </a:txBody>
                  <a:tcPr marL="68580" marR="68580" marT="0" marB="0"/>
                </a:tc>
              </a:tr>
              <a:tr h="130430">
                <a:tc>
                  <a:txBody>
                    <a:bodyPr/>
                    <a:lstStyle/>
                    <a:p>
                      <a:pPr>
                        <a:lnSpc>
                          <a:spcPct val="115000"/>
                        </a:lnSpc>
                        <a:spcAft>
                          <a:spcPts val="0"/>
                        </a:spcAft>
                      </a:pPr>
                      <a:r>
                        <a:rPr lang="en-GB" sz="2000" dirty="0">
                          <a:effectLst/>
                        </a:rPr>
                        <a:t>1989</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6.4</a:t>
                      </a:r>
                      <a:endParaRPr lang="en-GB" sz="2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10.1</a:t>
                      </a:r>
                      <a:endParaRPr lang="en-GB" sz="20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3" name="Table 2"/>
          <p:cNvGraphicFramePr>
            <a:graphicFrameLocks noGrp="1"/>
          </p:cNvGraphicFramePr>
          <p:nvPr/>
        </p:nvGraphicFramePr>
        <p:xfrm>
          <a:off x="457200" y="4310063"/>
          <a:ext cx="8229600" cy="1752600"/>
        </p:xfrm>
        <a:graphic>
          <a:graphicData uri="http://schemas.openxmlformats.org/drawingml/2006/table">
            <a:tbl>
              <a:tblPr firstRow="1" firstCol="1" bandRow="1">
                <a:tableStyleId>{073A0DAA-6AF3-43AB-8588-CEC1D06C72B9}</a:tableStyleId>
              </a:tblPr>
              <a:tblGrid>
                <a:gridCol w="2743200"/>
                <a:gridCol w="2743200"/>
                <a:gridCol w="2743200"/>
              </a:tblGrid>
              <a:tr h="304959">
                <a:tc>
                  <a:txBody>
                    <a:bodyPr/>
                    <a:lstStyle/>
                    <a:p>
                      <a:pPr>
                        <a:lnSpc>
                          <a:spcPct val="115000"/>
                        </a:lnSpc>
                        <a:spcAft>
                          <a:spcPts val="0"/>
                        </a:spcAft>
                      </a:pPr>
                      <a:r>
                        <a:rPr lang="en-GB" sz="2000" dirty="0">
                          <a:effectLst/>
                        </a:rPr>
                        <a:t> </a:t>
                      </a:r>
                      <a:endParaRPr lang="en-GB" sz="20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50% below median</a:t>
                      </a:r>
                      <a:endParaRPr lang="en-GB" sz="20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60% below median</a:t>
                      </a:r>
                      <a:endParaRPr lang="en-GB" sz="2000">
                        <a:solidFill>
                          <a:srgbClr val="000000"/>
                        </a:solidFill>
                        <a:effectLst/>
                        <a:latin typeface="Calibri"/>
                        <a:ea typeface="Calibri"/>
                        <a:cs typeface="Times New Roman"/>
                      </a:endParaRPr>
                    </a:p>
                  </a:txBody>
                  <a:tcPr marL="68580" marR="68580" marT="0" marB="0"/>
                </a:tc>
              </a:tr>
              <a:tr h="182880">
                <a:tc>
                  <a:txBody>
                    <a:bodyPr/>
                    <a:lstStyle/>
                    <a:p>
                      <a:pPr>
                        <a:lnSpc>
                          <a:spcPct val="115000"/>
                        </a:lnSpc>
                        <a:spcAft>
                          <a:spcPts val="0"/>
                        </a:spcAft>
                      </a:pPr>
                      <a:r>
                        <a:rPr lang="en-GB" sz="2000" dirty="0">
                          <a:effectLst/>
                        </a:rPr>
                        <a:t>2008/09</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14.2</a:t>
                      </a:r>
                      <a:endParaRPr lang="en-GB" sz="2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21.8</a:t>
                      </a:r>
                      <a:endParaRPr lang="en-GB" sz="2000">
                        <a:solidFill>
                          <a:srgbClr val="000000"/>
                        </a:solidFill>
                        <a:effectLst/>
                        <a:latin typeface="Calibri"/>
                        <a:ea typeface="Calibri"/>
                        <a:cs typeface="Times New Roman"/>
                      </a:endParaRPr>
                    </a:p>
                  </a:txBody>
                  <a:tcPr marL="68580" marR="68580" marT="0" marB="0"/>
                </a:tc>
              </a:tr>
              <a:tr h="182880">
                <a:tc>
                  <a:txBody>
                    <a:bodyPr/>
                    <a:lstStyle/>
                    <a:p>
                      <a:pPr>
                        <a:lnSpc>
                          <a:spcPct val="115000"/>
                        </a:lnSpc>
                        <a:spcAft>
                          <a:spcPts val="0"/>
                        </a:spcAft>
                      </a:pPr>
                      <a:r>
                        <a:rPr lang="en-GB" sz="2000" dirty="0">
                          <a:effectLst/>
                        </a:rPr>
                        <a:t>2004/05</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14.0</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22.2</a:t>
                      </a:r>
                      <a:endParaRPr lang="en-GB" sz="2000" dirty="0">
                        <a:solidFill>
                          <a:srgbClr val="000000"/>
                        </a:solidFill>
                        <a:effectLst/>
                        <a:latin typeface="Calibri"/>
                        <a:ea typeface="Calibri"/>
                        <a:cs typeface="Times New Roman"/>
                      </a:endParaRPr>
                    </a:p>
                  </a:txBody>
                  <a:tcPr marL="68580" marR="68580" marT="0" marB="0"/>
                </a:tc>
              </a:tr>
              <a:tr h="182880">
                <a:tc>
                  <a:txBody>
                    <a:bodyPr/>
                    <a:lstStyle/>
                    <a:p>
                      <a:pPr>
                        <a:lnSpc>
                          <a:spcPct val="115000"/>
                        </a:lnSpc>
                        <a:spcAft>
                          <a:spcPts val="0"/>
                        </a:spcAft>
                      </a:pPr>
                      <a:r>
                        <a:rPr lang="en-GB" sz="2000" dirty="0">
                          <a:effectLst/>
                        </a:rPr>
                        <a:t>1999/00</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16.2</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24.7</a:t>
                      </a:r>
                      <a:endParaRPr lang="en-GB" sz="2000" dirty="0">
                        <a:solidFill>
                          <a:srgbClr val="000000"/>
                        </a:solidFill>
                        <a:effectLst/>
                        <a:latin typeface="Calibri"/>
                        <a:ea typeface="Calibri"/>
                        <a:cs typeface="Times New Roman"/>
                      </a:endParaRPr>
                    </a:p>
                  </a:txBody>
                  <a:tcPr marL="68580" marR="68580" marT="0" marB="0"/>
                </a:tc>
              </a:tr>
              <a:tr h="182880">
                <a:tc>
                  <a:txBody>
                    <a:bodyPr/>
                    <a:lstStyle/>
                    <a:p>
                      <a:pPr>
                        <a:lnSpc>
                          <a:spcPct val="115000"/>
                        </a:lnSpc>
                        <a:spcAft>
                          <a:spcPts val="0"/>
                        </a:spcAft>
                      </a:pPr>
                      <a:r>
                        <a:rPr lang="en-GB" sz="2000" dirty="0">
                          <a:effectLst/>
                        </a:rPr>
                        <a:t>1994/95</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15.5</a:t>
                      </a:r>
                      <a:endParaRPr lang="en-GB" sz="2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24.9</a:t>
                      </a:r>
                      <a:endParaRPr lang="en-GB" sz="2000" dirty="0">
                        <a:solidFill>
                          <a:srgbClr val="000000"/>
                        </a:solidFill>
                        <a:effectLst/>
                        <a:latin typeface="Calibri"/>
                        <a:ea typeface="Calibri"/>
                        <a:cs typeface="Times New Roman"/>
                      </a:endParaRPr>
                    </a:p>
                  </a:txBody>
                  <a:tcPr marL="68580" marR="68580" marT="0" marB="0"/>
                </a:tc>
              </a:tr>
            </a:tbl>
          </a:graphicData>
        </a:graphic>
      </p:graphicFrame>
      <p:sp>
        <p:nvSpPr>
          <p:cNvPr id="36917" name="Rectangle 3"/>
          <p:cNvSpPr>
            <a:spLocks noChangeArrowheads="1"/>
          </p:cNvSpPr>
          <p:nvPr/>
        </p:nvSpPr>
        <p:spPr bwMode="auto">
          <a:xfrm>
            <a:off x="611188" y="3644900"/>
            <a:ext cx="8137525" cy="641350"/>
          </a:xfrm>
          <a:prstGeom prst="rect">
            <a:avLst/>
          </a:prstGeom>
          <a:noFill/>
          <a:ln w="9525">
            <a:noFill/>
            <a:miter lim="800000"/>
            <a:headEnd/>
            <a:tailEnd/>
          </a:ln>
        </p:spPr>
        <p:txBody>
          <a:bodyPr>
            <a:spAutoFit/>
          </a:bodyPr>
          <a:lstStyle/>
          <a:p>
            <a:r>
              <a:rPr lang="en-GB"/>
              <a:t>Estimated poverty rates in Britain using two measures which ignore the rich (based on gross income data from the UK Family Resources Survey) </a:t>
            </a:r>
          </a:p>
        </p:txBody>
      </p:sp>
      <p:sp>
        <p:nvSpPr>
          <p:cNvPr id="36918" name="Rectangle 5"/>
          <p:cNvSpPr>
            <a:spLocks noChangeArrowheads="1"/>
          </p:cNvSpPr>
          <p:nvPr/>
        </p:nvSpPr>
        <p:spPr bwMode="auto">
          <a:xfrm>
            <a:off x="1116013" y="115888"/>
            <a:ext cx="6911975" cy="915987"/>
          </a:xfrm>
          <a:prstGeom prst="rect">
            <a:avLst/>
          </a:prstGeom>
          <a:noFill/>
          <a:ln w="9525">
            <a:noFill/>
            <a:miter lim="800000"/>
            <a:headEnd/>
            <a:tailEnd/>
          </a:ln>
        </p:spPr>
        <p:txBody>
          <a:bodyPr>
            <a:spAutoFit/>
          </a:bodyPr>
          <a:lstStyle/>
          <a:p>
            <a:r>
              <a:rPr lang="en-GB"/>
              <a:t>Estimated poverty rates in Japan using two measures which ignore the rich (based on gross income data from the Japanese National Survey of Family Income and Expenditure) </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GB" sz="2800" b="1" smtClean="0"/>
              <a:t>Income distributions in UK and Japan, 2004</a:t>
            </a:r>
            <a:endParaRPr lang="en-GB" sz="2800" smtClean="0"/>
          </a:p>
        </p:txBody>
      </p:sp>
      <p:pic>
        <p:nvPicPr>
          <p:cNvPr id="37890" name="Picture 2"/>
          <p:cNvPicPr>
            <a:picLocks noChangeAspect="1" noChangeArrowheads="1"/>
          </p:cNvPicPr>
          <p:nvPr/>
        </p:nvPicPr>
        <p:blipFill>
          <a:blip r:embed="rId2"/>
          <a:srcRect/>
          <a:stretch>
            <a:fillRect/>
          </a:stretch>
        </p:blipFill>
        <p:spPr bwMode="auto">
          <a:xfrm>
            <a:off x="827088" y="1412875"/>
            <a:ext cx="7777162" cy="52562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457200" y="274638"/>
            <a:ext cx="8686800" cy="1143000"/>
          </a:xfrm>
          <a:prstGeom prst="rect">
            <a:avLst/>
          </a:prstGeom>
          <a:noFill/>
          <a:ln w="9525">
            <a:noFill/>
            <a:miter lim="800000"/>
            <a:headEnd/>
            <a:tailEnd/>
          </a:ln>
        </p:spPr>
        <p:txBody>
          <a:bodyPr anchor="ctr"/>
          <a:lstStyle/>
          <a:p>
            <a:pPr algn="ctr"/>
            <a:r>
              <a:rPr lang="en-GB" sz="4000">
                <a:solidFill>
                  <a:schemeClr val="tx2"/>
                </a:solidFill>
              </a:rPr>
              <a:t>Why might this matter? Happiness, </a:t>
            </a:r>
            <a:r>
              <a:rPr lang="en-GB" sz="4000" u="sng">
                <a:solidFill>
                  <a:schemeClr val="tx2"/>
                </a:solidFill>
              </a:rPr>
              <a:t>respect</a:t>
            </a:r>
            <a:r>
              <a:rPr lang="en-GB" sz="4000">
                <a:solidFill>
                  <a:schemeClr val="tx2"/>
                </a:solidFill>
              </a:rPr>
              <a:t> and social comparisons</a:t>
            </a:r>
          </a:p>
        </p:txBody>
      </p:sp>
      <p:sp>
        <p:nvSpPr>
          <p:cNvPr id="3" name="Rectangle 5"/>
          <p:cNvSpPr>
            <a:spLocks noChangeArrowheads="1"/>
          </p:cNvSpPr>
          <p:nvPr/>
        </p:nvSpPr>
        <p:spPr bwMode="auto">
          <a:xfrm>
            <a:off x="468313" y="2060575"/>
            <a:ext cx="8229600" cy="4525963"/>
          </a:xfrm>
          <a:prstGeom prst="rect">
            <a:avLst/>
          </a:prstGeom>
          <a:noFill/>
          <a:ln w="9525">
            <a:noFill/>
            <a:miter lim="800000"/>
            <a:headEnd/>
            <a:tailEnd/>
          </a:ln>
        </p:spPr>
        <p:txBody>
          <a:bodyPr/>
          <a:lstStyle/>
          <a:p>
            <a:pPr marL="342900" indent="-342900">
              <a:lnSpc>
                <a:spcPct val="90000"/>
              </a:lnSpc>
              <a:spcBef>
                <a:spcPct val="20000"/>
              </a:spcBef>
            </a:pPr>
            <a:r>
              <a:rPr lang="en-GB" sz="3200" b="0"/>
              <a:t>“A house may be large or small; as long as the surrounding houses are equally small it satisfies all social demands for a dwelling. But if a palace arises beside the little house, the little house shrinks to a hovel… [and]… the dweller will feel more and more uncomfortable, dissatisfied and cramped within its four walls.” </a:t>
            </a:r>
          </a:p>
          <a:p>
            <a:pPr marL="342900" indent="-342900" algn="r">
              <a:lnSpc>
                <a:spcPct val="90000"/>
              </a:lnSpc>
              <a:spcBef>
                <a:spcPct val="20000"/>
              </a:spcBef>
            </a:pPr>
            <a:r>
              <a:rPr lang="en-GB" sz="3200" b="0"/>
              <a:t>(Marx, 1847)</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the kiss of death.bmp"/>
          <p:cNvPicPr>
            <a:picLocks noChangeAspect="1"/>
          </p:cNvPicPr>
          <p:nvPr/>
        </p:nvPicPr>
        <p:blipFill>
          <a:blip r:embed="rId2"/>
          <a:srcRect/>
          <a:stretch>
            <a:fillRect/>
          </a:stretch>
        </p:blipFill>
        <p:spPr bwMode="auto">
          <a:xfrm>
            <a:off x="750888" y="25400"/>
            <a:ext cx="7869237" cy="6332538"/>
          </a:xfrm>
          <a:prstGeom prst="rect">
            <a:avLst/>
          </a:prstGeom>
          <a:noFill/>
          <a:ln w="9525">
            <a:noFill/>
            <a:miter lim="800000"/>
            <a:headEnd/>
            <a:tailEnd/>
          </a:ln>
        </p:spPr>
      </p:pic>
      <p:sp>
        <p:nvSpPr>
          <p:cNvPr id="3" name="Rectangle 2"/>
          <p:cNvSpPr/>
          <p:nvPr/>
        </p:nvSpPr>
        <p:spPr>
          <a:xfrm>
            <a:off x="6167438" y="6357938"/>
            <a:ext cx="2390775" cy="369887"/>
          </a:xfrm>
          <a:prstGeom prst="rect">
            <a:avLst/>
          </a:prstGeom>
        </p:spPr>
        <p:txBody>
          <a:bodyPr wrap="none">
            <a:spAutoFit/>
          </a:bodyPr>
          <a:lstStyle/>
          <a:p>
            <a:pPr marL="342900" indent="-342900" algn="r">
              <a:spcBef>
                <a:spcPct val="20000"/>
              </a:spcBef>
              <a:defRPr/>
            </a:pPr>
            <a:r>
              <a:rPr lang="en-GB" b="0" kern="0" dirty="0">
                <a:cs typeface="+mn-cs"/>
              </a:rPr>
              <a:t>(source: Frank, 2005)</a:t>
            </a:r>
            <a:endParaRPr lang="en-US" b="0" kern="0" dirty="0">
              <a:cs typeface="+mn-cs"/>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50838" y="617538"/>
            <a:ext cx="8793162" cy="1143000"/>
          </a:xfrm>
          <a:prstGeom prst="rect">
            <a:avLst/>
          </a:prstGeom>
        </p:spPr>
        <p:txBody>
          <a:bodyPr/>
          <a:lstStyle/>
          <a:p>
            <a:pPr algn="ctr">
              <a:defRPr/>
            </a:pPr>
            <a:r>
              <a:rPr lang="en-GB" sz="3600" kern="0" dirty="0">
                <a:solidFill>
                  <a:schemeClr val="tx2"/>
                </a:solidFill>
                <a:latin typeface="+mj-lt"/>
                <a:ea typeface="+mj-ea"/>
                <a:cs typeface="+mj-cs"/>
              </a:rPr>
              <a:t>Positional and non positional goods</a:t>
            </a:r>
            <a:endParaRPr lang="en-GB" sz="3600" kern="0" dirty="0">
              <a:solidFill>
                <a:schemeClr val="tx2"/>
              </a:solidFill>
              <a:latin typeface="+mj-lt"/>
              <a:ea typeface="+mj-ea"/>
              <a:cs typeface="+mj-cs"/>
            </a:endParaRPr>
          </a:p>
        </p:txBody>
      </p:sp>
      <p:pic>
        <p:nvPicPr>
          <p:cNvPr id="40962" name="Picture 3"/>
          <p:cNvPicPr>
            <a:picLocks noChangeAspect="1" noChangeArrowheads="1"/>
          </p:cNvPicPr>
          <p:nvPr/>
        </p:nvPicPr>
        <p:blipFill>
          <a:blip r:embed="rId3"/>
          <a:srcRect/>
          <a:stretch>
            <a:fillRect/>
          </a:stretch>
        </p:blipFill>
        <p:spPr bwMode="auto">
          <a:xfrm>
            <a:off x="533400" y="1557338"/>
            <a:ext cx="8153400" cy="48434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noChangeArrowheads="1"/>
          </p:cNvPicPr>
          <p:nvPr/>
        </p:nvPicPr>
        <p:blipFill>
          <a:blip r:embed="rId3"/>
          <a:srcRect/>
          <a:stretch>
            <a:fillRect/>
          </a:stretch>
        </p:blipFill>
        <p:spPr bwMode="auto">
          <a:xfrm>
            <a:off x="457200" y="1628775"/>
            <a:ext cx="8153400" cy="4537075"/>
          </a:xfrm>
          <a:prstGeom prst="rect">
            <a:avLst/>
          </a:prstGeom>
          <a:noFill/>
          <a:ln w="9525">
            <a:noFill/>
            <a:miter lim="800000"/>
            <a:headEnd/>
            <a:tailEnd/>
          </a:ln>
        </p:spPr>
      </p:pic>
      <p:sp>
        <p:nvSpPr>
          <p:cNvPr id="4" name="Rectangle 2"/>
          <p:cNvSpPr txBox="1">
            <a:spLocks noChangeArrowheads="1"/>
          </p:cNvSpPr>
          <p:nvPr/>
        </p:nvSpPr>
        <p:spPr>
          <a:xfrm>
            <a:off x="350838" y="617538"/>
            <a:ext cx="8793162" cy="1143000"/>
          </a:xfrm>
          <a:prstGeom prst="rect">
            <a:avLst/>
          </a:prstGeom>
        </p:spPr>
        <p:txBody>
          <a:bodyPr/>
          <a:lstStyle/>
          <a:p>
            <a:pPr algn="ctr">
              <a:defRPr/>
            </a:pPr>
            <a:r>
              <a:rPr lang="en-GB" sz="3600" kern="0" dirty="0">
                <a:solidFill>
                  <a:schemeClr val="tx2"/>
                </a:solidFill>
                <a:latin typeface="+mj-lt"/>
                <a:ea typeface="+mj-ea"/>
                <a:cs typeface="+mj-cs"/>
              </a:rPr>
              <a:t>Positional and non positional goods</a:t>
            </a:r>
            <a:endParaRPr lang="en-GB" sz="3600" kern="0" dirty="0">
              <a:solidFill>
                <a:schemeClr val="tx2"/>
              </a:solidFill>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001125" cy="1214438"/>
          </a:xfrm>
          <a:prstGeom prst="rect">
            <a:avLst/>
          </a:prstGeom>
        </p:spPr>
        <p:txBody>
          <a:bodyPr/>
          <a:lstStyle/>
          <a:p>
            <a:pPr algn="ctr">
              <a:defRPr/>
            </a:pPr>
            <a:r>
              <a:rPr lang="en-GB" sz="4000" kern="0" dirty="0">
                <a:solidFill>
                  <a:schemeClr val="tx2"/>
                </a:solidFill>
                <a:latin typeface="+mj-lt"/>
                <a:ea typeface="+mj-ea"/>
                <a:cs typeface="+mj-cs"/>
              </a:rPr>
              <a:t>Positional and non-positional goods (Hirsch, 1976)</a:t>
            </a:r>
            <a:endParaRPr lang="en-US" sz="4000" kern="0" dirty="0">
              <a:solidFill>
                <a:schemeClr val="tx2"/>
              </a:solidFill>
              <a:latin typeface="+mj-lt"/>
              <a:ea typeface="+mj-ea"/>
              <a:cs typeface="+mj-cs"/>
            </a:endParaRPr>
          </a:p>
        </p:txBody>
      </p:sp>
      <p:sp>
        <p:nvSpPr>
          <p:cNvPr id="3" name="Content Placeholder 2"/>
          <p:cNvSpPr txBox="1">
            <a:spLocks/>
          </p:cNvSpPr>
          <p:nvPr/>
        </p:nvSpPr>
        <p:spPr>
          <a:xfrm>
            <a:off x="685800" y="1981200"/>
            <a:ext cx="7772400" cy="4114800"/>
          </a:xfrm>
          <a:prstGeom prst="rect">
            <a:avLst/>
          </a:prstGeom>
        </p:spPr>
        <p:txBody>
          <a:bodyPr/>
          <a:lstStyle/>
          <a:p>
            <a:pPr marL="342900" indent="-342900">
              <a:spcBef>
                <a:spcPct val="20000"/>
              </a:spcBef>
              <a:buFontTx/>
              <a:buChar char="•"/>
              <a:defRPr/>
            </a:pPr>
            <a:r>
              <a:rPr lang="en-GB" sz="3600" b="0" i="1" kern="0" dirty="0">
                <a:latin typeface="+mn-lt"/>
                <a:cs typeface="+mn-cs"/>
              </a:rPr>
              <a:t>Positional goods</a:t>
            </a:r>
            <a:r>
              <a:rPr lang="en-GB" sz="3600" b="0" kern="0" dirty="0">
                <a:latin typeface="+mn-lt"/>
                <a:cs typeface="+mn-cs"/>
              </a:rPr>
              <a:t>: goods for which the link between context and evaluation is strongest.</a:t>
            </a:r>
          </a:p>
          <a:p>
            <a:pPr marL="342900" indent="-342900">
              <a:spcBef>
                <a:spcPct val="20000"/>
              </a:spcBef>
              <a:buFontTx/>
              <a:buChar char="•"/>
              <a:defRPr/>
            </a:pPr>
            <a:r>
              <a:rPr lang="en-GB" sz="3600" b="0" i="1" kern="0" dirty="0">
                <a:latin typeface="+mn-lt"/>
                <a:cs typeface="+mn-cs"/>
              </a:rPr>
              <a:t>Non-positional goods</a:t>
            </a:r>
            <a:r>
              <a:rPr lang="en-GB" sz="3600" b="0" kern="0" dirty="0">
                <a:latin typeface="+mn-lt"/>
                <a:cs typeface="+mn-cs"/>
              </a:rPr>
              <a:t>: goods for which the link between social (and spatial) context is weakest.</a:t>
            </a:r>
            <a:endParaRPr lang="en-US" sz="3600" b="0" kern="0" dirty="0">
              <a:latin typeface="+mn-lt"/>
              <a:cs typeface="+mn-cs"/>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50" y="142875"/>
            <a:ext cx="8501063" cy="1143000"/>
          </a:xfrm>
          <a:prstGeom prst="rect">
            <a:avLst/>
          </a:prstGeom>
        </p:spPr>
        <p:txBody>
          <a:bodyPr/>
          <a:lstStyle/>
          <a:p>
            <a:pPr algn="ctr">
              <a:defRPr/>
            </a:pPr>
            <a:r>
              <a:rPr lang="en-GB" sz="3600" kern="0" dirty="0">
                <a:solidFill>
                  <a:schemeClr val="tx2"/>
                </a:solidFill>
                <a:latin typeface="+mj-lt"/>
                <a:ea typeface="+mj-ea"/>
                <a:cs typeface="+mj-cs"/>
              </a:rPr>
              <a:t>Relative consumption and “positional arms races” (Frank, 2005)</a:t>
            </a:r>
            <a:endParaRPr lang="en-US" sz="3600" kern="0" dirty="0">
              <a:solidFill>
                <a:schemeClr val="tx2"/>
              </a:solidFill>
              <a:latin typeface="+mj-lt"/>
              <a:ea typeface="+mj-ea"/>
              <a:cs typeface="+mj-cs"/>
            </a:endParaRPr>
          </a:p>
        </p:txBody>
      </p:sp>
      <p:sp>
        <p:nvSpPr>
          <p:cNvPr id="3" name="Content Placeholder 2"/>
          <p:cNvSpPr txBox="1">
            <a:spLocks/>
          </p:cNvSpPr>
          <p:nvPr/>
        </p:nvSpPr>
        <p:spPr>
          <a:xfrm>
            <a:off x="685800" y="1981200"/>
            <a:ext cx="7772400" cy="4114800"/>
          </a:xfrm>
          <a:prstGeom prst="rect">
            <a:avLst/>
          </a:prstGeom>
        </p:spPr>
        <p:txBody>
          <a:bodyPr/>
          <a:lstStyle/>
          <a:p>
            <a:pPr marL="514350" indent="-514350">
              <a:spcBef>
                <a:spcPct val="20000"/>
              </a:spcBef>
              <a:buFontTx/>
              <a:buAutoNum type="arabicPeriod"/>
            </a:pPr>
            <a:r>
              <a:rPr lang="en-US" sz="2600" b="0"/>
              <a:t>People care about relative consumption, more in some domains than in others.</a:t>
            </a:r>
          </a:p>
          <a:p>
            <a:pPr marL="514350" indent="-514350">
              <a:spcBef>
                <a:spcPct val="20000"/>
              </a:spcBef>
            </a:pPr>
            <a:r>
              <a:rPr lang="en-US" sz="2600" b="0"/>
              <a:t>2. Concerns about relative consumption lead to “positional arms races,” or expenditure arms races focused on positional goods.</a:t>
            </a:r>
          </a:p>
          <a:p>
            <a:pPr marL="514350" indent="-514350">
              <a:spcBef>
                <a:spcPct val="20000"/>
              </a:spcBef>
            </a:pPr>
            <a:r>
              <a:rPr lang="en-US" sz="2600" b="0"/>
              <a:t>3. Positional arms races divert resources from non-positional goods, causing large welfare losses.</a:t>
            </a:r>
          </a:p>
          <a:p>
            <a:pPr marL="514350" indent="-514350">
              <a:spcBef>
                <a:spcPct val="20000"/>
              </a:spcBef>
            </a:pPr>
            <a:r>
              <a:rPr lang="en-GB" sz="2600" b="0"/>
              <a:t>4. In Britain recently housing costs were taking up to half of incomer and were half of ‘wealth’.</a:t>
            </a:r>
            <a:endParaRPr lang="en-US" sz="2600" b="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642938" y="1928813"/>
            <a:ext cx="7858125" cy="4237037"/>
          </a:xfrm>
          <a:prstGeom prst="rect">
            <a:avLst/>
          </a:prstGeom>
          <a:noFill/>
          <a:ln w="9525">
            <a:noFill/>
            <a:miter lim="800000"/>
            <a:headEnd/>
            <a:tailEnd/>
          </a:ln>
        </p:spPr>
      </p:pic>
      <p:sp>
        <p:nvSpPr>
          <p:cNvPr id="3" name="Title 1"/>
          <p:cNvSpPr txBox="1">
            <a:spLocks/>
          </p:cNvSpPr>
          <p:nvPr/>
        </p:nvSpPr>
        <p:spPr>
          <a:xfrm>
            <a:off x="685800" y="609600"/>
            <a:ext cx="7772400" cy="1143000"/>
          </a:xfrm>
          <a:prstGeom prst="rect">
            <a:avLst/>
          </a:prstGeom>
        </p:spPr>
        <p:txBody>
          <a:bodyPr/>
          <a:lstStyle/>
          <a:p>
            <a:pPr algn="ctr">
              <a:defRPr/>
            </a:pPr>
            <a:r>
              <a:rPr lang="en-GB" sz="4400" kern="0" dirty="0">
                <a:solidFill>
                  <a:schemeClr val="tx2"/>
                </a:solidFill>
                <a:latin typeface="+mj-lt"/>
                <a:ea typeface="+mj-ea"/>
                <a:cs typeface="+mj-cs"/>
              </a:rPr>
              <a:t>Choosing between different forms of consumption</a:t>
            </a:r>
            <a:endParaRPr lang="en-US" sz="4400" kern="0" dirty="0">
              <a:solidFill>
                <a:schemeClr val="tx2"/>
              </a:solidFill>
              <a:latin typeface="+mj-lt"/>
              <a:ea typeface="+mj-ea"/>
              <a:cs typeface="+mj-cs"/>
            </a:endParaRPr>
          </a:p>
        </p:txBody>
      </p:sp>
      <p:sp>
        <p:nvSpPr>
          <p:cNvPr id="4" name="Rectangle 3"/>
          <p:cNvSpPr/>
          <p:nvPr/>
        </p:nvSpPr>
        <p:spPr>
          <a:xfrm>
            <a:off x="6988175" y="6357938"/>
            <a:ext cx="1570038" cy="369887"/>
          </a:xfrm>
          <a:prstGeom prst="rect">
            <a:avLst/>
          </a:prstGeom>
        </p:spPr>
        <p:txBody>
          <a:bodyPr wrap="none">
            <a:spAutoFit/>
          </a:bodyPr>
          <a:lstStyle/>
          <a:p>
            <a:pPr marL="342900" indent="-342900" algn="r">
              <a:spcBef>
                <a:spcPct val="20000"/>
              </a:spcBef>
              <a:defRPr/>
            </a:pPr>
            <a:r>
              <a:rPr lang="en-GB" b="0" kern="0" dirty="0">
                <a:cs typeface="+mn-cs"/>
              </a:rPr>
              <a:t>(Frank, 2005)</a:t>
            </a:r>
            <a:endParaRPr lang="en-US" b="0" kern="0" dirty="0">
              <a:cs typeface="+mn-cs"/>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07950" y="-26988"/>
            <a:ext cx="8229600" cy="1143001"/>
          </a:xfrm>
        </p:spPr>
        <p:txBody>
          <a:bodyPr/>
          <a:lstStyle/>
          <a:p>
            <a:pPr eaLnBrk="1" hangingPunct="1"/>
            <a:r>
              <a:rPr lang="en-GB" sz="4000" b="1" smtClean="0"/>
              <a:t>Outline</a:t>
            </a:r>
          </a:p>
        </p:txBody>
      </p:sp>
      <p:sp>
        <p:nvSpPr>
          <p:cNvPr id="19458" name="Content Placeholder 2"/>
          <p:cNvSpPr>
            <a:spLocks noGrp="1"/>
          </p:cNvSpPr>
          <p:nvPr>
            <p:ph idx="1"/>
          </p:nvPr>
        </p:nvSpPr>
        <p:spPr>
          <a:xfrm>
            <a:off x="446088" y="1052513"/>
            <a:ext cx="8229600" cy="4525962"/>
          </a:xfrm>
        </p:spPr>
        <p:txBody>
          <a:bodyPr/>
          <a:lstStyle/>
          <a:p>
            <a:pPr eaLnBrk="1" hangingPunct="1"/>
            <a:r>
              <a:rPr lang="en-GB" sz="2800" smtClean="0"/>
              <a:t>The Spirit Level hypothesis</a:t>
            </a:r>
          </a:p>
          <a:p>
            <a:pPr eaLnBrk="1" hangingPunct="1"/>
            <a:r>
              <a:rPr lang="en-GB" sz="2800" smtClean="0"/>
              <a:t>Why compare Britain and Japan?</a:t>
            </a:r>
          </a:p>
          <a:p>
            <a:pPr eaLnBrk="1" hangingPunct="1"/>
            <a:r>
              <a:rPr lang="en-GB" sz="2800" smtClean="0"/>
              <a:t>Social cohesion, income inequalities and well-being in Britain and Japan</a:t>
            </a:r>
          </a:p>
          <a:p>
            <a:pPr eaLnBrk="1" hangingPunct="1"/>
            <a:r>
              <a:rPr lang="en-GB" sz="2800" smtClean="0"/>
              <a:t>Income inequality and poverty in Britain and Japan 1989 – 2009</a:t>
            </a:r>
          </a:p>
          <a:p>
            <a:pPr eaLnBrk="1" hangingPunct="1"/>
            <a:endParaRPr lang="en-GB" sz="2800" smtClean="0"/>
          </a:p>
          <a:p>
            <a:pPr eaLnBrk="1" hangingPunct="1"/>
            <a:endParaRPr lang="en-GB" sz="2800" smtClean="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609600"/>
            <a:ext cx="7772400" cy="1143000"/>
          </a:xfrm>
          <a:prstGeom prst="rect">
            <a:avLst/>
          </a:prstGeom>
        </p:spPr>
        <p:txBody>
          <a:bodyPr/>
          <a:lstStyle/>
          <a:p>
            <a:pPr algn="ctr">
              <a:defRPr/>
            </a:pPr>
            <a:r>
              <a:rPr lang="en-GB" sz="4400" kern="0">
                <a:solidFill>
                  <a:schemeClr val="tx2"/>
                </a:solidFill>
                <a:latin typeface="+mj-lt"/>
                <a:ea typeface="+mj-ea"/>
                <a:cs typeface="+mj-cs"/>
              </a:rPr>
              <a:t>Smart for one, dumb for all</a:t>
            </a:r>
            <a:endParaRPr lang="en-US" sz="4400" kern="0" dirty="0">
              <a:solidFill>
                <a:schemeClr val="tx2"/>
              </a:solidFill>
              <a:latin typeface="+mj-lt"/>
              <a:ea typeface="+mj-ea"/>
              <a:cs typeface="+mj-cs"/>
            </a:endParaRPr>
          </a:p>
        </p:txBody>
      </p:sp>
      <p:sp>
        <p:nvSpPr>
          <p:cNvPr id="3" name="Content Placeholder 2"/>
          <p:cNvSpPr txBox="1">
            <a:spLocks/>
          </p:cNvSpPr>
          <p:nvPr/>
        </p:nvSpPr>
        <p:spPr>
          <a:xfrm>
            <a:off x="684213" y="1557338"/>
            <a:ext cx="7772400" cy="4114800"/>
          </a:xfrm>
          <a:prstGeom prst="rect">
            <a:avLst/>
          </a:prstGeom>
        </p:spPr>
        <p:txBody>
          <a:bodyPr/>
          <a:lstStyle/>
          <a:p>
            <a:pPr marL="342900" indent="-342900">
              <a:spcBef>
                <a:spcPct val="20000"/>
              </a:spcBef>
            </a:pPr>
            <a:r>
              <a:rPr lang="en-US" sz="2600" b="0"/>
              <a:t>“The list of consumption items that get short shrift could be extended considerably. Thus we could ask whether living in slightly smaller houses would be a reasonable price to pay for higher air quality, for </a:t>
            </a:r>
            <a:r>
              <a:rPr lang="en-US" sz="2600"/>
              <a:t>more urban parkland, for cleaner drinking water, for a reduction in violent crime, or for medical research that would reduce premature death</a:t>
            </a:r>
            <a:r>
              <a:rPr lang="en-US" sz="2600" b="0"/>
              <a:t>. And in each case the answer would be the same as in the cases we have considered thus far.”</a:t>
            </a:r>
          </a:p>
          <a:p>
            <a:pPr marL="342900" indent="-342900" algn="r">
              <a:spcBef>
                <a:spcPct val="20000"/>
              </a:spcBef>
            </a:pPr>
            <a:r>
              <a:rPr lang="en-GB" sz="2600" b="0"/>
              <a:t>(Frank, 2005: 100 Dimitris’ emphasis)</a:t>
            </a:r>
            <a:endParaRPr lang="en-US" sz="2600" b="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57388" y="115888"/>
            <a:ext cx="6791325" cy="1143000"/>
          </a:xfrm>
          <a:prstGeom prst="rect">
            <a:avLst/>
          </a:prstGeom>
        </p:spPr>
        <p:txBody>
          <a:bodyPr>
            <a:normAutofit fontScale="75000" lnSpcReduction="20000"/>
          </a:bodyPr>
          <a:lstStyle/>
          <a:p>
            <a:pPr algn="ctr" fontAlgn="auto">
              <a:spcAft>
                <a:spcPts val="0"/>
              </a:spcAft>
              <a:defRPr/>
            </a:pPr>
            <a:r>
              <a:rPr lang="en-GB" sz="4400" b="0" dirty="0">
                <a:latin typeface="+mj-lt"/>
                <a:ea typeface="+mj-ea"/>
                <a:cs typeface="+mj-cs"/>
              </a:rPr>
              <a:t>‘The Spirit Level’</a:t>
            </a:r>
            <a:br>
              <a:rPr lang="en-GB" sz="4400" b="0" dirty="0">
                <a:latin typeface="+mj-lt"/>
                <a:ea typeface="+mj-ea"/>
                <a:cs typeface="+mj-cs"/>
              </a:rPr>
            </a:br>
            <a:r>
              <a:rPr lang="en-GB" sz="4000" b="0" dirty="0">
                <a:latin typeface="+mj-lt"/>
                <a:ea typeface="+mj-ea"/>
                <a:cs typeface="+mj-cs"/>
              </a:rPr>
              <a:t>by Richard </a:t>
            </a:r>
            <a:r>
              <a:rPr lang="en-US" sz="4000" b="0" dirty="0">
                <a:latin typeface="+mj-lt"/>
                <a:ea typeface="+mj-ea"/>
                <a:cs typeface="+mj-cs"/>
              </a:rPr>
              <a:t>Wilkinson and Kate Pickett</a:t>
            </a:r>
            <a:endParaRPr kumimoji="1" lang="en-GB" sz="4000" b="0" dirty="0">
              <a:latin typeface="+mj-lt"/>
              <a:ea typeface="+mj-ea"/>
              <a:cs typeface="+mj-cs"/>
            </a:endParaRPr>
          </a:p>
        </p:txBody>
      </p:sp>
      <p:pic>
        <p:nvPicPr>
          <p:cNvPr id="20482" name="Picture 7"/>
          <p:cNvPicPr>
            <a:picLocks noChangeAspect="1" noChangeArrowheads="1"/>
          </p:cNvPicPr>
          <p:nvPr/>
        </p:nvPicPr>
        <p:blipFill>
          <a:blip r:embed="rId3"/>
          <a:srcRect/>
          <a:stretch>
            <a:fillRect/>
          </a:stretch>
        </p:blipFill>
        <p:spPr bwMode="auto">
          <a:xfrm>
            <a:off x="1187450" y="1341438"/>
            <a:ext cx="7269163" cy="5143500"/>
          </a:xfrm>
          <a:prstGeom prst="rect">
            <a:avLst/>
          </a:prstGeom>
          <a:noFill/>
          <a:ln w="9525">
            <a:noFill/>
            <a:miter lim="800000"/>
            <a:headEnd/>
            <a:tailEnd/>
          </a:ln>
        </p:spPr>
      </p:pic>
      <p:sp>
        <p:nvSpPr>
          <p:cNvPr id="20483" name="Rectangle 8"/>
          <p:cNvSpPr>
            <a:spLocks noChangeArrowheads="1"/>
          </p:cNvSpPr>
          <p:nvPr/>
        </p:nvSpPr>
        <p:spPr bwMode="auto">
          <a:xfrm>
            <a:off x="2714625" y="6381750"/>
            <a:ext cx="3714750" cy="368300"/>
          </a:xfrm>
          <a:prstGeom prst="rect">
            <a:avLst/>
          </a:prstGeom>
          <a:noFill/>
          <a:ln w="9525">
            <a:noFill/>
            <a:miter lim="800000"/>
            <a:headEnd/>
            <a:tailEnd/>
          </a:ln>
        </p:spPr>
        <p:txBody>
          <a:bodyPr wrap="none">
            <a:spAutoFit/>
          </a:bodyPr>
          <a:lstStyle/>
          <a:p>
            <a:r>
              <a:rPr lang="en-GB"/>
              <a:t> </a:t>
            </a:r>
            <a:r>
              <a:rPr lang="en-GB">
                <a:hlinkClick r:id="rId4"/>
              </a:rPr>
              <a:t>http://www.equalitytrust.org.uk</a:t>
            </a:r>
            <a:r>
              <a:rPr lang="en-GB"/>
              <a:t> </a:t>
            </a:r>
          </a:p>
        </p:txBody>
      </p:sp>
      <p:pic>
        <p:nvPicPr>
          <p:cNvPr id="20484" name="Content Placeholder 4" descr="Slide1"/>
          <p:cNvPicPr>
            <a:picLocks noChangeAspect="1" noChangeArrowheads="1"/>
          </p:cNvPicPr>
          <p:nvPr/>
        </p:nvPicPr>
        <p:blipFill>
          <a:blip r:embed="rId5"/>
          <a:srcRect/>
          <a:stretch>
            <a:fillRect/>
          </a:stretch>
        </p:blipFill>
        <p:spPr bwMode="auto">
          <a:xfrm>
            <a:off x="47625" y="0"/>
            <a:ext cx="2076450" cy="15573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25"/>
            <a:ext cx="8229600" cy="4525963"/>
          </a:xfrm>
        </p:spPr>
        <p:txBody>
          <a:bodyPr/>
          <a:lstStyle/>
          <a:p>
            <a:pPr marL="0" indent="0" eaLnBrk="1" hangingPunct="1">
              <a:buFontTx/>
              <a:buNone/>
            </a:pPr>
            <a:r>
              <a:rPr lang="en-GB" sz="2000" smtClean="0"/>
              <a:t>“Politics was once seen as a way of improving people’s social and emotional well-being by changing their economic circumstances. But over the last few decades the bigger picture has been lost. People are now more likely to see psychosocial well-being as dependent on what can be done at the individual level, using cognitive behavioural therapy – one person at a time – or on providing support in early childhood, or on the reassertion of religious or family values. However, </a:t>
            </a:r>
            <a:r>
              <a:rPr lang="en-GB" sz="2000" b="1" smtClean="0"/>
              <a:t>it is now clear that income distribution provides policy makers with a way of improving the psychosocial wellbeing of whole populations</a:t>
            </a:r>
            <a:r>
              <a:rPr lang="en-GB" sz="2000" smtClean="0"/>
              <a:t>. Politicians have an opportunity to do genuine good.”</a:t>
            </a:r>
          </a:p>
          <a:p>
            <a:pPr marL="0" indent="0" algn="r" eaLnBrk="1" hangingPunct="1">
              <a:buFontTx/>
              <a:buNone/>
            </a:pPr>
            <a:r>
              <a:rPr lang="en-GB" sz="2000" smtClean="0"/>
              <a:t>(Wilkinson and Pickett, 2009: 233; my emphasis)</a:t>
            </a:r>
          </a:p>
          <a:p>
            <a:pPr marL="0" indent="0" algn="r" eaLnBrk="1" hangingPunct="1">
              <a:buFontTx/>
              <a:buNone/>
            </a:pPr>
            <a:endParaRPr lang="en-GB" sz="2000" smtClean="0"/>
          </a:p>
          <a:p>
            <a:pPr marL="0" indent="0" algn="r" eaLnBrk="1" hangingPunct="1">
              <a:buFontTx/>
              <a:buNone/>
            </a:pPr>
            <a:r>
              <a:rPr lang="en-GB" sz="2000" smtClean="0"/>
              <a:t>(p.s. Thanks to Dimitris Ballas for these early slides!) </a:t>
            </a:r>
          </a:p>
          <a:p>
            <a:pPr marL="0" indent="0" eaLnBrk="1" hangingPunct="1"/>
            <a:endParaRPr lang="en-GB" sz="2000" smtClean="0"/>
          </a:p>
        </p:txBody>
      </p:sp>
      <p:sp>
        <p:nvSpPr>
          <p:cNvPr id="7" name="タイトル 1"/>
          <p:cNvSpPr txBox="1">
            <a:spLocks/>
          </p:cNvSpPr>
          <p:nvPr/>
        </p:nvSpPr>
        <p:spPr>
          <a:xfrm>
            <a:off x="1957388" y="115888"/>
            <a:ext cx="6791325" cy="1143000"/>
          </a:xfrm>
          <a:prstGeom prst="rect">
            <a:avLst/>
          </a:prstGeom>
        </p:spPr>
        <p:txBody>
          <a:bodyPr>
            <a:normAutofit fontScale="75000" lnSpcReduction="20000"/>
          </a:bodyPr>
          <a:lstStyle/>
          <a:p>
            <a:pPr algn="ctr" fontAlgn="auto">
              <a:spcAft>
                <a:spcPts val="0"/>
              </a:spcAft>
              <a:defRPr/>
            </a:pPr>
            <a:r>
              <a:rPr lang="en-GB" sz="4400" b="0" dirty="0">
                <a:latin typeface="+mj-lt"/>
                <a:ea typeface="+mj-ea"/>
                <a:cs typeface="+mj-cs"/>
              </a:rPr>
              <a:t>‘The Spirit Level’</a:t>
            </a:r>
            <a:br>
              <a:rPr lang="en-GB" sz="4400" b="0" dirty="0">
                <a:latin typeface="+mj-lt"/>
                <a:ea typeface="+mj-ea"/>
                <a:cs typeface="+mj-cs"/>
              </a:rPr>
            </a:br>
            <a:r>
              <a:rPr lang="en-GB" sz="4000" b="0" dirty="0">
                <a:latin typeface="+mj-lt"/>
                <a:ea typeface="+mj-ea"/>
                <a:cs typeface="+mj-cs"/>
              </a:rPr>
              <a:t>by Richard </a:t>
            </a:r>
            <a:r>
              <a:rPr lang="en-US" sz="4000" b="0" dirty="0">
                <a:latin typeface="+mj-lt"/>
                <a:ea typeface="+mj-ea"/>
                <a:cs typeface="+mj-cs"/>
              </a:rPr>
              <a:t>Wilkinson and Kate Pickett</a:t>
            </a:r>
            <a:endParaRPr kumimoji="1" lang="en-GB" sz="4000" b="0" dirty="0">
              <a:latin typeface="+mj-lt"/>
              <a:ea typeface="+mj-ea"/>
              <a:cs typeface="+mj-cs"/>
            </a:endParaRPr>
          </a:p>
        </p:txBody>
      </p:sp>
      <p:pic>
        <p:nvPicPr>
          <p:cNvPr id="22531" name="Content Placeholder 4" descr="Slide1"/>
          <p:cNvPicPr>
            <a:picLocks noChangeAspect="1" noChangeArrowheads="1"/>
          </p:cNvPicPr>
          <p:nvPr/>
        </p:nvPicPr>
        <p:blipFill>
          <a:blip r:embed="rId2"/>
          <a:srcRect/>
          <a:stretch>
            <a:fillRect/>
          </a:stretch>
        </p:blipFill>
        <p:spPr bwMode="auto">
          <a:xfrm>
            <a:off x="47625" y="0"/>
            <a:ext cx="2076450" cy="15573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88913"/>
            <a:ext cx="8229600" cy="1143000"/>
          </a:xfrm>
        </p:spPr>
        <p:txBody>
          <a:bodyPr/>
          <a:lstStyle/>
          <a:p>
            <a:pPr eaLnBrk="1" hangingPunct="1"/>
            <a:r>
              <a:rPr lang="en-GB" sz="4000" b="1" smtClean="0"/>
              <a:t>Why compare Britain and Japan?</a:t>
            </a:r>
          </a:p>
        </p:txBody>
      </p:sp>
      <p:sp>
        <p:nvSpPr>
          <p:cNvPr id="23554" name="Content Placeholder 2"/>
          <p:cNvSpPr>
            <a:spLocks noGrp="1"/>
          </p:cNvSpPr>
          <p:nvPr>
            <p:ph idx="1"/>
          </p:nvPr>
        </p:nvSpPr>
        <p:spPr>
          <a:xfrm>
            <a:off x="457200" y="1268413"/>
            <a:ext cx="8229600" cy="4525962"/>
          </a:xfrm>
        </p:spPr>
        <p:txBody>
          <a:bodyPr/>
          <a:lstStyle/>
          <a:p>
            <a:pPr eaLnBrk="1" hangingPunct="1"/>
            <a:r>
              <a:rPr lang="en-GB" sz="2400" smtClean="0"/>
              <a:t>Japan is a world leader in health with currently the highest life expectancy of any country (United Nations, 2011). Life expectancy in Japan first overtook that in other countries in the 1970s and has retained this ranking ever since. In addition, according to a recent study comparing self-rated health and socio-economic status in East Asia, Japan has relatively low levels of health inequality (Hannibuchi et al., 2010). </a:t>
            </a:r>
          </a:p>
          <a:p>
            <a:pPr eaLnBrk="1" hangingPunct="1"/>
            <a:r>
              <a:rPr lang="en-GB" sz="2400" smtClean="0"/>
              <a:t>Britain, in contrast, has a place near the bottom of the life expectancy rankings in comparison to other industrialised countries (Marmot &amp; Davey Smith, 1989). </a:t>
            </a:r>
          </a:p>
          <a:p>
            <a:pPr eaLnBrk="1" hangingPunct="1"/>
            <a:endParaRPr lang="en-GB" sz="1800" smtClean="0"/>
          </a:p>
          <a:p>
            <a:pPr eaLnBrk="1" hangingPunct="1"/>
            <a:endParaRPr lang="en-GB" sz="1800" smtClean="0"/>
          </a:p>
          <a:p>
            <a:pPr eaLnBrk="1" hangingPunct="1"/>
            <a:endParaRPr lang="en-GB" sz="1800" smtClean="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98438"/>
            <a:ext cx="8229600" cy="1143000"/>
          </a:xfrm>
        </p:spPr>
        <p:txBody>
          <a:bodyPr/>
          <a:lstStyle/>
          <a:p>
            <a:pPr eaLnBrk="1" hangingPunct="1"/>
            <a:r>
              <a:rPr lang="en-GB" sz="4000" b="1" smtClean="0"/>
              <a:t>Why compare Britain and Japan?</a:t>
            </a:r>
          </a:p>
        </p:txBody>
      </p:sp>
      <p:sp>
        <p:nvSpPr>
          <p:cNvPr id="24578" name="Content Placeholder 2"/>
          <p:cNvSpPr>
            <a:spLocks noGrp="1"/>
          </p:cNvSpPr>
          <p:nvPr>
            <p:ph idx="1"/>
          </p:nvPr>
        </p:nvSpPr>
        <p:spPr>
          <a:xfrm>
            <a:off x="457200" y="1557338"/>
            <a:ext cx="8229600" cy="4525962"/>
          </a:xfrm>
        </p:spPr>
        <p:txBody>
          <a:bodyPr/>
          <a:lstStyle/>
          <a:p>
            <a:pPr eaLnBrk="1" hangingPunct="1"/>
            <a:r>
              <a:rPr lang="en-GB" sz="2400" smtClean="0"/>
              <a:t>Japan and Britain have, in different ways, been at the centre of recent international academic and political debate regarding health and social equality and wellbeing in industrialised countries. </a:t>
            </a:r>
          </a:p>
          <a:p>
            <a:pPr eaLnBrk="1" hangingPunct="1"/>
            <a:r>
              <a:rPr lang="en-GB" sz="2400" smtClean="0"/>
              <a:t>Comparisons of Japan and Britain are pertinent to these recent debates because of their marked differences in death rates and (apparently) social inequality. </a:t>
            </a:r>
          </a:p>
          <a:p>
            <a:pPr eaLnBrk="1" hangingPunct="1"/>
            <a:r>
              <a:rPr lang="en-GB" sz="2400" b="1" smtClean="0"/>
              <a:t>These differences are of particular interest because of the characteristics that these countries have in common: </a:t>
            </a:r>
            <a:r>
              <a:rPr lang="en-GB" sz="2400" b="1" u="sng" smtClean="0"/>
              <a:t>both are high income, island nations, dominated by world cities whose populations benefit from (different types of) universal health care.</a:t>
            </a:r>
          </a:p>
          <a:p>
            <a:pPr eaLnBrk="1" hangingPunct="1"/>
            <a:endParaRPr lang="en-GB" sz="2400" u="sng" smtClean="0"/>
          </a:p>
          <a:p>
            <a:pPr eaLnBrk="1" hangingPunct="1"/>
            <a:endParaRPr lang="en-GB" sz="2400" smtClean="0"/>
          </a:p>
          <a:p>
            <a:pPr eaLnBrk="1" hangingPunct="1"/>
            <a:endParaRPr lang="en-GB" sz="2400" smtClean="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b="1" smtClean="0"/>
              <a:t>However, there is a catch</a:t>
            </a:r>
            <a:endParaRPr lang="en-US" b="1" smtClean="0"/>
          </a:p>
        </p:txBody>
      </p:sp>
      <p:sp>
        <p:nvSpPr>
          <p:cNvPr id="91139" name="Rectangle 3"/>
          <p:cNvSpPr>
            <a:spLocks noGrp="1" noChangeArrowheads="1"/>
          </p:cNvSpPr>
          <p:nvPr>
            <p:ph type="body" idx="1"/>
          </p:nvPr>
        </p:nvSpPr>
        <p:spPr/>
        <p:txBody>
          <a:bodyPr/>
          <a:lstStyle/>
          <a:p>
            <a:pPr>
              <a:buFontTx/>
              <a:buNone/>
            </a:pPr>
            <a:r>
              <a:rPr lang="en-US" sz="2800" smtClean="0"/>
              <a:t>According to the OECD, (2011a), Japan ranks 22nd out of 31 OECD member states (in ascending order) in terms of income inequality (Gini coefficient), whereas the UK ranks 26th. ranks Japan 24th and the UK 28th in ascending order in terms of income inequality out of 34 OECD member states (OECD, 2011b: page 67). The most recent OECD report (OECD, 2011c) ranks Japan 21st and UK 25th out of 29 OECD member states. </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sz="4000" smtClean="0"/>
              <a:t>The Catch is based on one source</a:t>
            </a:r>
            <a:endParaRPr lang="en-US" sz="4000" smtClean="0"/>
          </a:p>
        </p:txBody>
      </p:sp>
      <p:sp>
        <p:nvSpPr>
          <p:cNvPr id="92163" name="Rectangle 3"/>
          <p:cNvSpPr>
            <a:spLocks noGrp="1" noChangeArrowheads="1"/>
          </p:cNvSpPr>
          <p:nvPr>
            <p:ph type="body" idx="1"/>
          </p:nvPr>
        </p:nvSpPr>
        <p:spPr>
          <a:xfrm>
            <a:off x="457200" y="1600200"/>
            <a:ext cx="8229600" cy="4924425"/>
          </a:xfrm>
        </p:spPr>
        <p:txBody>
          <a:bodyPr/>
          <a:lstStyle/>
          <a:p>
            <a:pPr>
              <a:lnSpc>
                <a:spcPct val="80000"/>
              </a:lnSpc>
            </a:pPr>
            <a:r>
              <a:rPr lang="en-GB" sz="2400" smtClean="0"/>
              <a:t>OECD, 2011a</a:t>
            </a:r>
            <a:r>
              <a:rPr lang="en-GB" sz="2400" i="1" smtClean="0"/>
              <a:t>, Social Justice in the OECD–How Do the Member States Compare? Sustainable Governance Indicators 2011</a:t>
            </a:r>
            <a:r>
              <a:rPr lang="en-GB" sz="2400" smtClean="0"/>
              <a:t>, Bertelsmann Stiftung, Gütersloh, Germany</a:t>
            </a:r>
          </a:p>
          <a:p>
            <a:pPr>
              <a:lnSpc>
                <a:spcPct val="80000"/>
              </a:lnSpc>
            </a:pPr>
            <a:r>
              <a:rPr lang="en-GB" sz="2400" smtClean="0"/>
              <a:t>OECD, 2011b, </a:t>
            </a:r>
            <a:r>
              <a:rPr lang="en-GB" sz="2400" i="1" smtClean="0"/>
              <a:t>Society at a Glance 2011 - OECD Social Indicators</a:t>
            </a:r>
            <a:r>
              <a:rPr lang="en-GB" sz="2400" smtClean="0"/>
              <a:t> (</a:t>
            </a:r>
            <a:r>
              <a:rPr lang="en-GB" sz="2400" smtClean="0">
                <a:hlinkClick r:id="rId2"/>
              </a:rPr>
              <a:t>www.oecd.org/els/social/indicators/SAG</a:t>
            </a:r>
            <a:r>
              <a:rPr lang="en-GB" sz="2400" smtClean="0"/>
              <a:t>)</a:t>
            </a:r>
          </a:p>
          <a:p>
            <a:pPr>
              <a:lnSpc>
                <a:spcPct val="80000"/>
              </a:lnSpc>
            </a:pPr>
            <a:r>
              <a:rPr lang="en-GB" sz="2400" smtClean="0"/>
              <a:t>OECD, 2011c, </a:t>
            </a:r>
            <a:r>
              <a:rPr lang="en-GB" sz="2400" i="1" smtClean="0"/>
              <a:t>Divided We Stand: Why Inequality Keeps Rising</a:t>
            </a:r>
            <a:r>
              <a:rPr lang="en-GB" sz="2400" smtClean="0"/>
              <a:t>, OECD Publishing. </a:t>
            </a:r>
            <a:r>
              <a:rPr lang="en-GB" sz="2400" smtClean="0">
                <a:hlinkClick r:id="rId3"/>
              </a:rPr>
              <a:t>http://dx.doi.org/10.1787/9789</a:t>
            </a:r>
            <a:endParaRPr lang="en-GB" sz="2400" smtClean="0"/>
          </a:p>
          <a:p>
            <a:pPr>
              <a:lnSpc>
                <a:spcPct val="80000"/>
              </a:lnSpc>
            </a:pPr>
            <a:r>
              <a:rPr lang="en-GB" sz="2400" smtClean="0"/>
              <a:t>OECD, 2011d, </a:t>
            </a:r>
            <a:r>
              <a:rPr lang="en-GB" sz="2400" i="1" smtClean="0"/>
              <a:t>Metadata on OECD database on income distribution and poverty</a:t>
            </a:r>
            <a:r>
              <a:rPr lang="en-GB" sz="2400" smtClean="0"/>
              <a:t>, </a:t>
            </a:r>
            <a:r>
              <a:rPr lang="en-GB" sz="2400" smtClean="0">
                <a:hlinkClick r:id="rId4"/>
              </a:rPr>
              <a:t>http://www.oecd.org/dataoecd/52/30/49147697.pdf</a:t>
            </a:r>
            <a:r>
              <a:rPr lang="en-GB" sz="2400" smtClean="0"/>
              <a:t> </a:t>
            </a:r>
          </a:p>
          <a:p>
            <a:pPr>
              <a:lnSpc>
                <a:spcPct val="80000"/>
              </a:lnSpc>
              <a:buFontTx/>
              <a:buNone/>
            </a:pPr>
            <a:r>
              <a:rPr lang="en-US" sz="2400" smtClean="0"/>
              <a:t>The Japanese Comprehensive Survey of Living Conditions</a:t>
            </a:r>
          </a:p>
          <a:p>
            <a:pPr>
              <a:lnSpc>
                <a:spcPct val="80000"/>
              </a:lnSpc>
              <a:buFontTx/>
              <a:buNone/>
            </a:pPr>
            <a:r>
              <a:rPr lang="en-GB" sz="2400" smtClean="0"/>
              <a:t>Is the underlying source (6773 households in 2009). It is apparently not available as micro-data for replication.</a:t>
            </a:r>
            <a:endParaRPr lang="en-US" sz="2400" smtClean="0"/>
          </a:p>
        </p:txBody>
      </p:sp>
    </p:spTree>
  </p:cSld>
  <p:clrMapOvr>
    <a:masterClrMapping/>
  </p:clrMapOvr>
  <p:transition>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8028</TotalTime>
  <Words>1960</Words>
  <Application>Microsoft Office PowerPoint</Application>
  <PresentationFormat>On-screen Show (4:3)</PresentationFormat>
  <Paragraphs>285</Paragraphs>
  <Slides>30</Slides>
  <Notes>4</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30</vt:i4>
      </vt:variant>
    </vt:vector>
  </HeadingPairs>
  <TitlesOfParts>
    <vt:vector size="35" baseType="lpstr">
      <vt:lpstr>Arial</vt:lpstr>
      <vt:lpstr>Tahoma</vt:lpstr>
      <vt:lpstr>Times New Roman</vt:lpstr>
      <vt:lpstr>Calibri</vt:lpstr>
      <vt:lpstr>Default Design</vt:lpstr>
      <vt:lpstr>Slide 1</vt:lpstr>
      <vt:lpstr>Acknowledgements</vt:lpstr>
      <vt:lpstr>Outline</vt:lpstr>
      <vt:lpstr>Slide 4</vt:lpstr>
      <vt:lpstr>Slide 5</vt:lpstr>
      <vt:lpstr>Why compare Britain and Japan?</vt:lpstr>
      <vt:lpstr>Why compare Britain and Japan?</vt:lpstr>
      <vt:lpstr>However, there is a catch</vt:lpstr>
      <vt:lpstr>The Catch is based on one source</vt:lpstr>
      <vt:lpstr>Research agenda</vt:lpstr>
      <vt:lpstr>Social cohesion, income inequalities, health and well-being in Britain and Japan</vt:lpstr>
      <vt:lpstr>Social cohesion, income inequalities, health and well-being in Britain and Japan</vt:lpstr>
      <vt:lpstr>Social cohesion, income inequalities, health and well-being in Britain and Japan</vt:lpstr>
      <vt:lpstr>Data</vt:lpstr>
      <vt:lpstr>Key terms (1)</vt:lpstr>
      <vt:lpstr>Key terms (2)</vt:lpstr>
      <vt:lpstr>Slide 17</vt:lpstr>
      <vt:lpstr>Calculating disposable income for Japan</vt:lpstr>
      <vt:lpstr>Slide 19</vt:lpstr>
      <vt:lpstr>Slide 20</vt:lpstr>
      <vt:lpstr>Slide 21</vt:lpstr>
      <vt:lpstr>Income distributions in UK and Japan, 2004</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Tokyo</dc:title>
  <dc:creator>Dimitris Ballas</dc:creator>
  <cp:lastModifiedBy>danny</cp:lastModifiedBy>
  <cp:revision>642</cp:revision>
  <cp:lastPrinted>1601-01-01T00:00:00Z</cp:lastPrinted>
  <dcterms:created xsi:type="dcterms:W3CDTF">2004-02-09T08:41:45Z</dcterms:created>
  <dcterms:modified xsi:type="dcterms:W3CDTF">2011-12-31T20:49:39Z</dcterms:modified>
</cp:coreProperties>
</file>