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6" r:id="rId2"/>
    <p:sldId id="278" r:id="rId3"/>
    <p:sldId id="273" r:id="rId4"/>
    <p:sldId id="279" r:id="rId5"/>
    <p:sldId id="275" r:id="rId6"/>
    <p:sldId id="280" r:id="rId7"/>
    <p:sldId id="263" r:id="rId8"/>
    <p:sldId id="264" r:id="rId9"/>
    <p:sldId id="265" r:id="rId10"/>
    <p:sldId id="284" r:id="rId11"/>
    <p:sldId id="283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DA15-FBFF-AB44-B5FD-F2D938262991}" type="datetimeFigureOut">
              <a:rPr lang="en-US" smtClean="0"/>
              <a:pPr/>
              <a:t>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279A-9CED-2B4E-A4A7-F7EDFEBF1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DA15-FBFF-AB44-B5FD-F2D938262991}" type="datetimeFigureOut">
              <a:rPr lang="en-US" smtClean="0"/>
              <a:pPr/>
              <a:t>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279A-9CED-2B4E-A4A7-F7EDFEBF1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DA15-FBFF-AB44-B5FD-F2D938262991}" type="datetimeFigureOut">
              <a:rPr lang="en-US" smtClean="0"/>
              <a:pPr/>
              <a:t>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279A-9CED-2B4E-A4A7-F7EDFEBF1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DA15-FBFF-AB44-B5FD-F2D938262991}" type="datetimeFigureOut">
              <a:rPr lang="en-US" smtClean="0"/>
              <a:pPr/>
              <a:t>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279A-9CED-2B4E-A4A7-F7EDFEBF1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DA15-FBFF-AB44-B5FD-F2D938262991}" type="datetimeFigureOut">
              <a:rPr lang="en-US" smtClean="0"/>
              <a:pPr/>
              <a:t>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279A-9CED-2B4E-A4A7-F7EDFEBF1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DA15-FBFF-AB44-B5FD-F2D938262991}" type="datetimeFigureOut">
              <a:rPr lang="en-US" smtClean="0"/>
              <a:pPr/>
              <a:t>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279A-9CED-2B4E-A4A7-F7EDFEBF1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DA15-FBFF-AB44-B5FD-F2D938262991}" type="datetimeFigureOut">
              <a:rPr lang="en-US" smtClean="0"/>
              <a:pPr/>
              <a:t>2/2/12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279A-9CED-2B4E-A4A7-F7EDFEBF1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DA15-FBFF-AB44-B5FD-F2D938262991}" type="datetimeFigureOut">
              <a:rPr lang="en-US" smtClean="0"/>
              <a:pPr/>
              <a:t>2/2/12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279A-9CED-2B4E-A4A7-F7EDFEBF1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DA15-FBFF-AB44-B5FD-F2D938262991}" type="datetimeFigureOut">
              <a:rPr lang="en-US" smtClean="0"/>
              <a:pPr/>
              <a:t>2/2/12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279A-9CED-2B4E-A4A7-F7EDFEBF1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DA15-FBFF-AB44-B5FD-F2D938262991}" type="datetimeFigureOut">
              <a:rPr lang="en-US" smtClean="0"/>
              <a:pPr/>
              <a:t>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279A-9CED-2B4E-A4A7-F7EDFEBF1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DA15-FBFF-AB44-B5FD-F2D938262991}" type="datetimeFigureOut">
              <a:rPr lang="en-US" smtClean="0"/>
              <a:pPr/>
              <a:t>2/2/12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279A-9CED-2B4E-A4A7-F7EDFEBF1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DA15-FBFF-AB44-B5FD-F2D938262991}" type="datetimeFigureOut">
              <a:rPr lang="en-US" smtClean="0"/>
              <a:pPr/>
              <a:t>2/2/12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279A-9CED-2B4E-A4A7-F7EDFEBF1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5228771" cy="2057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charset="-128"/>
                <a:cs typeface="ＭＳ Ｐゴシック" charset="-128"/>
              </a:rPr>
              <a:t>Professor Sue Parnell,</a:t>
            </a:r>
            <a:br>
              <a:rPr lang="en-US" sz="2800" dirty="0" smtClean="0"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ea typeface="ＭＳ Ｐゴシック" charset="-128"/>
                <a:cs typeface="ＭＳ Ｐゴシック" charset="-128"/>
              </a:rPr>
              <a:t>University of Cape Town</a:t>
            </a:r>
            <a:br>
              <a:rPr lang="en-US" sz="2800" dirty="0" smtClean="0">
                <a:ea typeface="ＭＳ Ｐゴシック" charset="-128"/>
                <a:cs typeface="ＭＳ Ｐゴシック" charset="-128"/>
              </a:rPr>
            </a:br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5939065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200" b="1" dirty="0" smtClean="0">
              <a:solidFill>
                <a:srgbClr val="898989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solidFill>
                  <a:srgbClr val="898989"/>
                </a:solidFill>
                <a:ea typeface="ＭＳ Ｐゴシック" charset="-128"/>
                <a:cs typeface="ＭＳ Ｐゴシック" charset="-128"/>
              </a:rPr>
              <a:t>WORLD UNIVERSITIES </a:t>
            </a:r>
            <a:r>
              <a:rPr lang="en-US" sz="2200" b="1" dirty="0" smtClean="0">
                <a:solidFill>
                  <a:srgbClr val="898989"/>
                </a:solidFill>
                <a:ea typeface="ＭＳ Ｐゴシック" charset="-128"/>
                <a:cs typeface="ＭＳ Ｐゴシック" charset="-128"/>
              </a:rPr>
              <a:t>NETWORK</a:t>
            </a:r>
          </a:p>
          <a:p>
            <a:pPr eaLnBrk="1" hangingPunct="1">
              <a:lnSpc>
                <a:spcPct val="80000"/>
              </a:lnSpc>
            </a:pPr>
            <a:endParaRPr lang="en-GB" sz="2200" b="1" dirty="0" smtClean="0">
              <a:solidFill>
                <a:srgbClr val="898989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200" b="1" dirty="0" smtClean="0">
                <a:solidFill>
                  <a:srgbClr val="898989"/>
                </a:solidFill>
                <a:ea typeface="ＭＳ Ｐゴシック" charset="-128"/>
                <a:cs typeface="ＭＳ Ｐゴシック" charset="-128"/>
              </a:rPr>
              <a:t>GLOBALISING ACADEMICS: URBAN </a:t>
            </a:r>
          </a:p>
          <a:p>
            <a:pPr>
              <a:lnSpc>
                <a:spcPct val="80000"/>
              </a:lnSpc>
            </a:pPr>
            <a:r>
              <a:rPr lang="en-GB" sz="2200" b="1" dirty="0" smtClean="0">
                <a:solidFill>
                  <a:srgbClr val="898989"/>
                </a:solidFill>
                <a:ea typeface="ＭＳ Ｐゴシック" charset="-128"/>
                <a:cs typeface="ＭＳ Ｐゴシック" charset="-128"/>
              </a:rPr>
              <a:t>BRISTOL, FEB 2012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solidFill>
                <a:srgbClr val="898989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solidFill>
                <a:srgbClr val="898989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solidFill>
                <a:srgbClr val="89898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7653" name="Content Placeholder 3" descr="ctownpano.jpg"/>
          <p:cNvPicPr>
            <a:picLocks noChangeAspect="1"/>
          </p:cNvPicPr>
          <p:nvPr/>
        </p:nvPicPr>
        <p:blipFill>
          <a:blip r:embed="rId2"/>
          <a:srcRect t="-3542" b="-3542"/>
          <a:stretch>
            <a:fillRect/>
          </a:stretch>
        </p:blipFill>
        <p:spPr bwMode="auto">
          <a:xfrm>
            <a:off x="228600" y="4191000"/>
            <a:ext cx="800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65" y="943429"/>
            <a:ext cx="2061935" cy="214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cities of the Global South implies: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17638"/>
            <a:ext cx="4648200" cy="5440362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Trans/inter/intra disciplinary research</a:t>
            </a:r>
          </a:p>
          <a:p>
            <a:endParaRPr lang="en-US" dirty="0"/>
          </a:p>
          <a:p>
            <a:r>
              <a:rPr lang="en-US" dirty="0" smtClean="0"/>
              <a:t>Comparative research</a:t>
            </a:r>
          </a:p>
          <a:p>
            <a:endParaRPr lang="en-US" dirty="0" smtClean="0"/>
          </a:p>
          <a:p>
            <a:r>
              <a:rPr lang="en-US" dirty="0" smtClean="0"/>
              <a:t>Applied research</a:t>
            </a:r>
          </a:p>
          <a:p>
            <a:endParaRPr lang="en-US" dirty="0" smtClean="0"/>
          </a:p>
          <a:p>
            <a:r>
              <a:rPr lang="en-US" dirty="0" smtClean="0"/>
              <a:t>Mixed methods research</a:t>
            </a:r>
          </a:p>
          <a:p>
            <a:endParaRPr lang="en-US" dirty="0" smtClean="0"/>
          </a:p>
          <a:p>
            <a:r>
              <a:rPr lang="en-US" dirty="0" smtClean="0"/>
              <a:t>Multi author research</a:t>
            </a:r>
          </a:p>
          <a:p>
            <a:endParaRPr lang="en-US" dirty="0" smtClean="0"/>
          </a:p>
          <a:p>
            <a:r>
              <a:rPr lang="en-US" dirty="0" smtClean="0"/>
              <a:t>Research that</a:t>
            </a:r>
            <a:r>
              <a:rPr lang="en-US" dirty="0" smtClean="0"/>
              <a:t> engages </a:t>
            </a:r>
            <a:r>
              <a:rPr lang="en-US" dirty="0" smtClean="0"/>
              <a:t>human subjects and/or is field based, necessitating  ethical </a:t>
            </a:r>
            <a:r>
              <a:rPr lang="en-US" dirty="0" smtClean="0"/>
              <a:t>clearance</a:t>
            </a:r>
          </a:p>
          <a:p>
            <a:endParaRPr lang="en-US" dirty="0" smtClean="0"/>
          </a:p>
          <a:p>
            <a:r>
              <a:rPr lang="en-US" dirty="0" smtClean="0"/>
              <a:t>Large budgets and good admin support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			</a:t>
            </a:r>
          </a:p>
          <a:p>
            <a:pPr algn="r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00199"/>
            <a:ext cx="4495800" cy="5601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…</a:t>
            </a:r>
            <a:r>
              <a:rPr lang="en-US" dirty="0" err="1"/>
              <a:t>g</a:t>
            </a:r>
            <a:r>
              <a:rPr lang="en-US" dirty="0" err="1" smtClean="0"/>
              <a:t>lobalising</a:t>
            </a:r>
            <a:r>
              <a:rPr lang="en-US" dirty="0" smtClean="0"/>
              <a:t> the urban research agenda is not simple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Funding – fiscal crisis in the North means cuts for expensive international research</a:t>
            </a:r>
          </a:p>
          <a:p>
            <a:pPr lvl="1"/>
            <a:r>
              <a:rPr lang="en-US" dirty="0" smtClean="0"/>
              <a:t>High levels of knowledge and skill are needed to engage new urban contexts, especially because secondary literature is thin.</a:t>
            </a:r>
          </a:p>
          <a:p>
            <a:pPr lvl="1"/>
            <a:r>
              <a:rPr lang="en-US" dirty="0" smtClean="0"/>
              <a:t>Primary research takes time, is costly and sometimes unsafe.</a:t>
            </a:r>
          </a:p>
          <a:p>
            <a:r>
              <a:rPr lang="en-US" dirty="0" smtClean="0"/>
              <a:t>Who takes ethical responsibility?</a:t>
            </a:r>
          </a:p>
          <a:p>
            <a:r>
              <a:rPr lang="en-US" dirty="0" smtClean="0"/>
              <a:t>Who is the PI? </a:t>
            </a:r>
          </a:p>
          <a:p>
            <a:r>
              <a:rPr lang="en-US" dirty="0" smtClean="0"/>
              <a:t>Authorship vs. fieldworker status?</a:t>
            </a:r>
            <a:endParaRPr lang="en-US" dirty="0" smtClean="0"/>
          </a:p>
          <a:p>
            <a:r>
              <a:rPr lang="en-US" dirty="0" smtClean="0"/>
              <a:t>Brain </a:t>
            </a:r>
            <a:r>
              <a:rPr lang="en-US" dirty="0" smtClean="0"/>
              <a:t>drain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Urban research domains need extra- disciplinary institutional 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0570"/>
            <a:ext cx="8229600" cy="50074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process of peer review and assessment, including appropriate journals</a:t>
            </a:r>
          </a:p>
          <a:p>
            <a:r>
              <a:rPr lang="en-US" dirty="0" smtClean="0"/>
              <a:t>An organizational system for student training</a:t>
            </a:r>
          </a:p>
          <a:p>
            <a:r>
              <a:rPr lang="en-US" dirty="0" smtClean="0"/>
              <a:t>An institutional structure for career advancement</a:t>
            </a:r>
          </a:p>
          <a:p>
            <a:r>
              <a:rPr lang="en-US" dirty="0" smtClean="0"/>
              <a:t>Stable research funding</a:t>
            </a:r>
          </a:p>
          <a:p>
            <a:r>
              <a:rPr lang="en-US" dirty="0"/>
              <a:t>A</a:t>
            </a:r>
            <a:r>
              <a:rPr lang="en-US" dirty="0" smtClean="0"/>
              <a:t> professional body or alternative mechanisms for distribution information and inserting knowledge into practice</a:t>
            </a:r>
          </a:p>
          <a:p>
            <a:pPr lvl="1"/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	THIS IS HARD IN A WELL RESOURCED WELL ESTABLISHED UNIVERSITY – WHAT DOES IT MEAN FOR AFRICAN INSTITUTIONS?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africancentreforcities.net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43" y="1417638"/>
            <a:ext cx="5261429" cy="5113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30" y="387247"/>
            <a:ext cx="3265984" cy="2902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220" y="387248"/>
            <a:ext cx="3251620" cy="2889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047" y="3573017"/>
            <a:ext cx="3251620" cy="2889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6567156"/>
            <a:ext cx="81780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/>
              <a:t>United Nations, Department of Economic and Social Affairs, Population Division: </a:t>
            </a:r>
            <a:r>
              <a:rPr lang="en-US" sz="1000" i="1" dirty="0"/>
              <a:t>World Urbanization Prospects, the 2009 Revision</a:t>
            </a:r>
            <a:r>
              <a:rPr lang="en-US" sz="1000" dirty="0"/>
              <a:t>. New York, 2010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-14356" y="3437504"/>
            <a:ext cx="4916618" cy="301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95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219"/>
          </a:xfrm>
        </p:spPr>
        <p:txBody>
          <a:bodyPr>
            <a:normAutofit/>
          </a:bodyPr>
          <a:lstStyle/>
          <a:p>
            <a:r>
              <a:rPr lang="en-US" dirty="0" smtClean="0"/>
              <a:t>We face a Southern urban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57"/>
            <a:ext cx="8229600" cy="600528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ZA" dirty="0" smtClean="0"/>
              <a:t>The demographic transition of the late twentieth and early twenty first century has shifted the locus of the urban population from the Global North to the Global South.</a:t>
            </a:r>
          </a:p>
          <a:p>
            <a:pPr>
              <a:buNone/>
            </a:pPr>
            <a:r>
              <a:rPr lang="en-ZA" dirty="0" smtClean="0"/>
              <a:t> As the theoretical epicentre of urban scholars and policy makers adjusts to accommodate this transition, some reallignment in how ideas are weighted and applied is inevitable.</a:t>
            </a:r>
          </a:p>
          <a:p>
            <a:pPr>
              <a:buNone/>
            </a:pPr>
            <a:r>
              <a:rPr lang="en-ZA" dirty="0" smtClean="0"/>
              <a:t> This recalibration, while not necessary </a:t>
            </a:r>
            <a:r>
              <a:rPr lang="en-ZA" dirty="0" smtClean="0"/>
              <a:t>comfortable </a:t>
            </a:r>
            <a:r>
              <a:rPr lang="en-ZA" dirty="0" smtClean="0"/>
              <a:t>to those in established positions of intellectual power, is desirable and may even be overdue. </a:t>
            </a:r>
          </a:p>
          <a:p>
            <a:pPr>
              <a:buFont typeface="Wingdings" charset="2"/>
              <a:buChar char="Ø"/>
            </a:pPr>
            <a:r>
              <a:rPr lang="en-ZA" dirty="0" smtClean="0"/>
              <a:t>	</a:t>
            </a:r>
            <a:r>
              <a:rPr lang="en-ZA" sz="3459" b="1" dirty="0" smtClean="0">
                <a:solidFill>
                  <a:schemeClr val="accent2"/>
                </a:solidFill>
              </a:rPr>
              <a:t>THE ENTIRE ENTERPRISE OF URBAN 				RESEARCH NEEDS GLOBAL 			RECONFIGURATION </a:t>
            </a:r>
          </a:p>
          <a:p>
            <a:endParaRPr lang="en-US" sz="3459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57791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There is a mismatch between where cities are and which cities scholars  write about …</a:t>
            </a:r>
            <a:r>
              <a:rPr lang="en-US" sz="2800" b="1" i="1" dirty="0" smtClean="0"/>
              <a:t>creating an imperative for entrepreneurial global research – but is this an opportunity or threat?</a:t>
            </a:r>
            <a:endParaRPr lang="en-US" sz="2800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High impact research needs big funding and a large research community</a:t>
            </a:r>
          </a:p>
          <a:p>
            <a:r>
              <a:rPr lang="en-US" dirty="0" smtClean="0"/>
              <a:t>The urban crisis, like agriculture or HIV, is likely to be well funded and attract ‘big science research’</a:t>
            </a:r>
          </a:p>
          <a:p>
            <a:r>
              <a:rPr lang="en-US" dirty="0" smtClean="0"/>
              <a:t>High impact research tends to be multi disciplinary  and multi-site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196"/>
            <a:ext cx="44958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Urban Research  - Parnell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2057"/>
            <a:ext cx="44958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Urban Health – and complexity science (ICSU)</a:t>
            </a:r>
          </a:p>
          <a:p>
            <a:endParaRPr lang="en-US" dirty="0" smtClean="0"/>
          </a:p>
          <a:p>
            <a:r>
              <a:rPr lang="en-US" dirty="0" smtClean="0"/>
              <a:t>Urban Governance and Poverty; Alcohol and urban poverty  (ESRC/DFID)</a:t>
            </a:r>
          </a:p>
          <a:p>
            <a:endParaRPr lang="en-US" dirty="0" smtClean="0"/>
          </a:p>
          <a:p>
            <a:r>
              <a:rPr lang="en-US" dirty="0" smtClean="0"/>
              <a:t>Spatial Justice (CNRS/AFD)</a:t>
            </a:r>
          </a:p>
          <a:p>
            <a:endParaRPr lang="en-US" dirty="0" smtClean="0"/>
          </a:p>
          <a:p>
            <a:r>
              <a:rPr lang="en-US" dirty="0" smtClean="0"/>
              <a:t>Urban Food Security (IDRC)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Urban Futures (MISTRA)</a:t>
            </a:r>
          </a:p>
          <a:p>
            <a:endParaRPr lang="en-US" dirty="0" smtClean="0"/>
          </a:p>
          <a:p>
            <a:r>
              <a:rPr lang="en-US" dirty="0" smtClean="0"/>
              <a:t>African Centre for Cities</a:t>
            </a:r>
          </a:p>
          <a:p>
            <a:pPr>
              <a:buNone/>
            </a:pPr>
            <a:r>
              <a:rPr lang="en-US" dirty="0" smtClean="0"/>
              <a:t>  http://</a:t>
            </a:r>
            <a:r>
              <a:rPr lang="en-US" dirty="0" err="1" smtClean="0"/>
              <a:t>www.acc.uct.ac.za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9" y="2032000"/>
            <a:ext cx="4898571" cy="4094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Urban Health and Complexity Science (ICSU)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Transdisciplinary Objective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call for new knowledge - based on</a:t>
            </a:r>
            <a:r>
              <a:rPr lang="en-US" dirty="0" smtClean="0"/>
              <a:t> the observation of a poorly </a:t>
            </a:r>
            <a:r>
              <a:rPr lang="en-US" dirty="0" smtClean="0"/>
              <a:t>understood real world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Articulate core issues and shared </a:t>
            </a:r>
            <a:r>
              <a:rPr lang="en-US" dirty="0" smtClean="0"/>
              <a:t>methods</a:t>
            </a:r>
          </a:p>
          <a:p>
            <a:r>
              <a:rPr lang="en-US" dirty="0" smtClean="0"/>
              <a:t>Identify new funding streams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Paradigmatic differences about knowledge production exist. Disciplinary outliers (anthropology and cardiology) found it hard to speak across methods and </a:t>
            </a:r>
            <a:r>
              <a:rPr lang="en-US" dirty="0" err="1" smtClean="0"/>
              <a:t>recognise</a:t>
            </a:r>
            <a:r>
              <a:rPr lang="en-US" dirty="0" smtClean="0"/>
              <a:t> each others data as legitimate</a:t>
            </a:r>
          </a:p>
          <a:p>
            <a:r>
              <a:rPr lang="en-US" dirty="0" smtClean="0"/>
              <a:t>Unusual opportunity to explore transdisciplinary research domain without undertaking primary research.</a:t>
            </a:r>
          </a:p>
          <a:p>
            <a:r>
              <a:rPr lang="en-US" dirty="0" smtClean="0"/>
              <a:t>The institutional structure of ICSU, </a:t>
            </a:r>
            <a:r>
              <a:rPr lang="en-US" dirty="0" err="1" smtClean="0"/>
              <a:t>ie</a:t>
            </a:r>
            <a:r>
              <a:rPr lang="en-US" dirty="0" smtClean="0"/>
              <a:t> geographical </a:t>
            </a:r>
            <a:r>
              <a:rPr lang="en-US" dirty="0" err="1" smtClean="0"/>
              <a:t>representivity</a:t>
            </a:r>
            <a:r>
              <a:rPr lang="en-US" dirty="0" smtClean="0"/>
              <a:t>, does fit the transdisciplinary purpose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104"/>
            <a:ext cx="8229600" cy="2915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Urban Governance and Poverty </a:t>
            </a:r>
            <a:br>
              <a:rPr lang="en-US" dirty="0" smtClean="0"/>
            </a:br>
            <a:r>
              <a:rPr lang="en-US" sz="3556" dirty="0" smtClean="0"/>
              <a:t>(ESRC/DFID)</a:t>
            </a:r>
            <a:br>
              <a:rPr lang="en-US" sz="3556" dirty="0" smtClean="0"/>
            </a:br>
            <a:r>
              <a:rPr lang="en-US" sz="3556" dirty="0" smtClean="0"/>
              <a:t>5 years total budget 5 million pounds, </a:t>
            </a:r>
            <a:br>
              <a:rPr lang="en-US" sz="3556" dirty="0" smtClean="0"/>
            </a:br>
            <a:r>
              <a:rPr lang="en-US" sz="3556" dirty="0" smtClean="0"/>
              <a:t>local budget 15 000 pounds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414945"/>
            <a:ext cx="4040188" cy="572431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5" y="2174875"/>
            <a:ext cx="4041775" cy="812502"/>
          </a:xfrm>
        </p:spPr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3219927"/>
            <a:ext cx="4040188" cy="36380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Donor driven agenda to understand urban poverty</a:t>
            </a:r>
          </a:p>
          <a:p>
            <a:r>
              <a:rPr lang="en-US" dirty="0" smtClean="0"/>
              <a:t>Wide brief with no core questions</a:t>
            </a:r>
          </a:p>
          <a:p>
            <a:r>
              <a:rPr lang="en-US" dirty="0" smtClean="0"/>
              <a:t>Diffuse intellectual leadership</a:t>
            </a:r>
            <a:endParaRPr lang="en-US" dirty="0" smtClean="0"/>
          </a:p>
          <a:p>
            <a:r>
              <a:rPr lang="en-US" dirty="0" smtClean="0"/>
              <a:t>Multi-</a:t>
            </a:r>
            <a:r>
              <a:rPr lang="en-US" dirty="0" smtClean="0"/>
              <a:t> </a:t>
            </a:r>
            <a:r>
              <a:rPr lang="en-US" dirty="0" smtClean="0"/>
              <a:t>dimension</a:t>
            </a:r>
            <a:r>
              <a:rPr lang="en-US" dirty="0" smtClean="0"/>
              <a:t> research emerged </a:t>
            </a:r>
            <a:r>
              <a:rPr lang="en-US" dirty="0" smtClean="0"/>
              <a:t>out of international scale of project and imperative of finding local partners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3219927"/>
            <a:ext cx="4041775" cy="3345148"/>
          </a:xfrm>
        </p:spPr>
        <p:txBody>
          <a:bodyPr/>
          <a:lstStyle/>
          <a:p>
            <a:r>
              <a:rPr lang="en-US" dirty="0" smtClean="0"/>
              <a:t>If a project is long enough and has a big enough budget something good can emerge</a:t>
            </a:r>
          </a:p>
          <a:p>
            <a:r>
              <a:rPr lang="en-US" dirty="0" smtClean="0"/>
              <a:t>Effective</a:t>
            </a:r>
            <a:r>
              <a:rPr lang="en-US" dirty="0" smtClean="0"/>
              <a:t> </a:t>
            </a:r>
            <a:r>
              <a:rPr lang="en-US" dirty="0" smtClean="0"/>
              <a:t>multi-disciplinary </a:t>
            </a:r>
            <a:r>
              <a:rPr lang="en-US" dirty="0" smtClean="0"/>
              <a:t> </a:t>
            </a:r>
            <a:r>
              <a:rPr lang="en-US" dirty="0" smtClean="0"/>
              <a:t>work comes from trusting relationships – bottom up learning.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00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Urban Food Security (IDRC)</a:t>
            </a:r>
            <a:br>
              <a:rPr lang="en-US" dirty="0" smtClean="0"/>
            </a:br>
            <a:r>
              <a:rPr lang="en-US" dirty="0" smtClean="0"/>
              <a:t>4 million $Can – 4 years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Take an established interdisciplinary area into  new geographic domain (nutrition, public health, economics, anthropology, geography, planning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Create curricula</a:t>
            </a:r>
          </a:p>
          <a:p>
            <a:r>
              <a:rPr lang="en-US" dirty="0" smtClean="0"/>
              <a:t>Train professionals </a:t>
            </a:r>
          </a:p>
          <a:p>
            <a:r>
              <a:rPr lang="en-US" dirty="0" smtClean="0"/>
              <a:t>Impact policy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902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Funded teaching cannot lead a program if there is no high level research capacity and a body of work to teach from.</a:t>
            </a:r>
          </a:p>
          <a:p>
            <a:r>
              <a:rPr lang="en-US" dirty="0" smtClean="0"/>
              <a:t>Imposing </a:t>
            </a:r>
            <a:r>
              <a:rPr lang="en-US" dirty="0" smtClean="0"/>
              <a:t>new multi/ </a:t>
            </a:r>
            <a:r>
              <a:rPr lang="en-US" dirty="0" err="1" smtClean="0"/>
              <a:t>transdicplipinary</a:t>
            </a:r>
            <a:r>
              <a:rPr lang="en-US" dirty="0" smtClean="0"/>
              <a:t>  courses cuts out core modules.</a:t>
            </a:r>
          </a:p>
          <a:p>
            <a:r>
              <a:rPr lang="en-US" dirty="0" smtClean="0"/>
              <a:t>New areas </a:t>
            </a:r>
            <a:r>
              <a:rPr lang="en-US" dirty="0" smtClean="0"/>
              <a:t>of </a:t>
            </a:r>
            <a:r>
              <a:rPr lang="en-US" dirty="0" smtClean="0"/>
              <a:t>research are not sustainable without committed leadership and institutional 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7"/>
            <a:ext cx="8229600" cy="1922927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Urban Futures (MISTRA)</a:t>
            </a:r>
            <a:br>
              <a:rPr lang="en-US" sz="2800" dirty="0" smtClean="0"/>
            </a:br>
            <a:r>
              <a:rPr lang="en-US" sz="2800" dirty="0" smtClean="0"/>
              <a:t>2.2million euro a year for 10 years, local funding 1.5 million rand + 10 years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Change the path of the urban future by generating new  knowledge</a:t>
            </a:r>
          </a:p>
          <a:p>
            <a:r>
              <a:rPr lang="en-US" dirty="0" smtClean="0"/>
              <a:t>The co production of knowledge by academic and non academic partners</a:t>
            </a:r>
          </a:p>
          <a:p>
            <a:r>
              <a:rPr lang="en-US" dirty="0" smtClean="0"/>
              <a:t>TD research across the urban </a:t>
            </a:r>
            <a:r>
              <a:rPr lang="en-US" dirty="0" smtClean="0"/>
              <a:t>disciplines</a:t>
            </a:r>
          </a:p>
          <a:p>
            <a:r>
              <a:rPr lang="en-US" dirty="0" smtClean="0"/>
              <a:t>Link theory and implementation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Long term program increases opportunities for success</a:t>
            </a:r>
          </a:p>
          <a:p>
            <a:r>
              <a:rPr lang="en-US" dirty="0" smtClean="0"/>
              <a:t>Combination of top down and bottom up TD innovation</a:t>
            </a:r>
          </a:p>
          <a:p>
            <a:r>
              <a:rPr lang="en-US" dirty="0" smtClean="0"/>
              <a:t>Extremely demanding leadership and institutional support </a:t>
            </a:r>
            <a:r>
              <a:rPr lang="en-US" dirty="0" smtClean="0"/>
              <a:t>required</a:t>
            </a:r>
          </a:p>
          <a:p>
            <a:r>
              <a:rPr lang="en-US" dirty="0" smtClean="0"/>
              <a:t>Project scale can distort other research capacity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849</Words>
  <Application>Microsoft Macintosh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Professor Sue Parnell, University of Cape Town </vt:lpstr>
      <vt:lpstr>Slide 2</vt:lpstr>
      <vt:lpstr>We face a Southern urban future</vt:lpstr>
      <vt:lpstr>There is a mismatch between where cities are and which cities scholars  write about …creating an imperative for entrepreneurial global research – but is this an opportunity or threat?</vt:lpstr>
      <vt:lpstr>Global Urban Research  - Parnell</vt:lpstr>
      <vt:lpstr>Urban Health and Complexity Science (ICSU)</vt:lpstr>
      <vt:lpstr>Urban Governance and Poverty  (ESRC/DFID) 5 years total budget 5 million pounds,  local budget 15 000 pounds </vt:lpstr>
      <vt:lpstr>Urban Food Security (IDRC) 4 million $Can – 4 years </vt:lpstr>
      <vt:lpstr>Urban Futures (MISTRA) 2.2million euro a year for 10 years, local funding 1.5 million rand + 10 years </vt:lpstr>
      <vt:lpstr>Understanding cities of the Global South implies:</vt:lpstr>
      <vt:lpstr>BUT …globalising the urban research agenda is not simple</vt:lpstr>
      <vt:lpstr>Urban research domains need extra- disciplinary institutional support </vt:lpstr>
      <vt:lpstr>http://africancentreforcities.net/</vt:lpstr>
    </vt:vector>
  </TitlesOfParts>
  <Company>University of Cape Town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Susan Parnell</dc:creator>
  <cp:lastModifiedBy>Susan Parnell</cp:lastModifiedBy>
  <cp:revision>8</cp:revision>
  <dcterms:created xsi:type="dcterms:W3CDTF">2012-02-02T06:25:52Z</dcterms:created>
  <dcterms:modified xsi:type="dcterms:W3CDTF">2012-02-02T06:39:31Z</dcterms:modified>
</cp:coreProperties>
</file>