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74" r:id="rId2"/>
    <p:sldId id="304" r:id="rId3"/>
    <p:sldId id="303" r:id="rId4"/>
    <p:sldId id="320" r:id="rId5"/>
    <p:sldId id="313" r:id="rId6"/>
    <p:sldId id="308" r:id="rId7"/>
    <p:sldId id="316" r:id="rId8"/>
    <p:sldId id="314" r:id="rId9"/>
    <p:sldId id="323" r:id="rId10"/>
    <p:sldId id="322" r:id="rId11"/>
    <p:sldId id="309" r:id="rId12"/>
    <p:sldId id="310" r:id="rId13"/>
    <p:sldId id="311" r:id="rId14"/>
    <p:sldId id="328" r:id="rId15"/>
    <p:sldId id="327" r:id="rId16"/>
    <p:sldId id="297" r:id="rId17"/>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5"/>
    <p:restoredTop sz="93685"/>
  </p:normalViewPr>
  <p:slideViewPr>
    <p:cSldViewPr>
      <p:cViewPr varScale="1">
        <p:scale>
          <a:sx n="109" d="100"/>
          <a:sy n="109" d="100"/>
        </p:scale>
        <p:origin x="4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1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5CA45-25C4-CA4F-8D8A-DD989A721784}" type="datetimeFigureOut">
              <a:rPr lang="en-US" smtClean="0"/>
              <a:t>10/23/18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73F46-45B5-7446-8C23-431425DD3C4E}" type="slidenum">
              <a:rPr lang="en-US" smtClean="0"/>
              <a:t>‹#›</a:t>
            </a:fld>
            <a:endParaRPr lang="en-US"/>
          </a:p>
        </p:txBody>
      </p:sp>
    </p:spTree>
    <p:extLst>
      <p:ext uri="{BB962C8B-B14F-4D97-AF65-F5344CB8AC3E}">
        <p14:creationId xmlns:p14="http://schemas.microsoft.com/office/powerpoint/2010/main" val="648433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en-GB"/>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GB"/>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A5DC668-8C15-B846-8645-939549827F7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5516563"/>
          </a:xfrm>
          <a:prstGeom prst="rect">
            <a:avLst/>
          </a:prstGeom>
          <a:solidFill>
            <a:srgbClr val="6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defRPr/>
            </a:pPr>
            <a:endParaRPr lang="en-US" altLang="en-US">
              <a:solidFill>
                <a:srgbClr val="663366"/>
              </a:solidFill>
            </a:endParaRPr>
          </a:p>
        </p:txBody>
      </p:sp>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6700" y="5843588"/>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1"/>
          <p:cNvSpPr>
            <a:spLocks noGrp="1" noChangeArrowheads="1"/>
          </p:cNvSpPr>
          <p:nvPr>
            <p:ph type="ctrTitle" sz="quarter"/>
          </p:nvPr>
        </p:nvSpPr>
        <p:spPr>
          <a:xfrm>
            <a:off x="755650" y="476250"/>
            <a:ext cx="7772400" cy="1470025"/>
          </a:xfrm>
        </p:spPr>
        <p:txBody>
          <a:bodyPr/>
          <a:lstStyle>
            <a:lvl1pPr>
              <a:defRPr>
                <a:solidFill>
                  <a:schemeClr val="bg1"/>
                </a:solidFill>
              </a:defRPr>
            </a:lvl1pPr>
          </a:lstStyle>
          <a:p>
            <a:r>
              <a:rPr lang="en-GB"/>
              <a:t>Click to edit Master title style</a:t>
            </a:r>
          </a:p>
        </p:txBody>
      </p:sp>
      <p:sp>
        <p:nvSpPr>
          <p:cNvPr id="8204" name="Rectangle 12"/>
          <p:cNvSpPr>
            <a:spLocks noGrp="1" noChangeArrowheads="1"/>
          </p:cNvSpPr>
          <p:nvPr>
            <p:ph type="subTitle" sz="quarter" idx="1"/>
          </p:nvPr>
        </p:nvSpPr>
        <p:spPr>
          <a:xfrm>
            <a:off x="827088" y="2420938"/>
            <a:ext cx="7561262" cy="1752600"/>
          </a:xfrm>
        </p:spPr>
        <p:txBody>
          <a:bodyPr/>
          <a:lstStyle>
            <a:lvl1pPr marL="0" indent="0">
              <a:defRPr b="1">
                <a:solidFill>
                  <a:schemeClr val="bg1"/>
                </a:solidFill>
              </a:defRPr>
            </a:lvl1pPr>
          </a:lstStyle>
          <a:p>
            <a:r>
              <a:rPr lang="en-GB"/>
              <a:t>Click to edit Master subtitle style</a:t>
            </a:r>
          </a:p>
        </p:txBody>
      </p:sp>
      <p:sp>
        <p:nvSpPr>
          <p:cNvPr id="6" name="Rectangle 6"/>
          <p:cNvSpPr>
            <a:spLocks noGrp="1" noChangeArrowheads="1"/>
          </p:cNvSpPr>
          <p:nvPr>
            <p:ph type="sldNum" sz="quarter" idx="10"/>
          </p:nvPr>
        </p:nvSpPr>
        <p:spPr>
          <a:xfrm>
            <a:off x="6553200" y="6245225"/>
            <a:ext cx="2133600" cy="476250"/>
          </a:xfrm>
        </p:spPr>
        <p:txBody>
          <a:bodyPr/>
          <a:lstStyle>
            <a:lvl1pPr>
              <a:defRPr smtClean="0"/>
            </a:lvl1pPr>
          </a:lstStyle>
          <a:p>
            <a:pPr>
              <a:defRPr/>
            </a:pPr>
            <a:fld id="{88E5A351-67AD-814B-A8E7-E02FB921F6B3}" type="slidenum">
              <a:rPr lang="en-GB" altLang="en-US"/>
              <a:pPr>
                <a:defRPr/>
              </a:pPr>
              <a:t>‹#›</a:t>
            </a:fld>
            <a:endParaRPr lang="en-GB" altLang="en-US"/>
          </a:p>
        </p:txBody>
      </p:sp>
    </p:spTree>
    <p:extLst>
      <p:ext uri="{BB962C8B-B14F-4D97-AF65-F5344CB8AC3E}">
        <p14:creationId xmlns:p14="http://schemas.microsoft.com/office/powerpoint/2010/main" val="56623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5F159CC-00B8-3446-B9F4-79F7BF4255B6}" type="slidenum">
              <a:rPr lang="en-GB" altLang="en-US"/>
              <a:pPr>
                <a:defRPr/>
              </a:pPr>
              <a:t>‹#›</a:t>
            </a:fld>
            <a:endParaRPr lang="en-GB" altLang="en-US"/>
          </a:p>
        </p:txBody>
      </p:sp>
    </p:spTree>
    <p:extLst>
      <p:ext uri="{BB962C8B-B14F-4D97-AF65-F5344CB8AC3E}">
        <p14:creationId xmlns:p14="http://schemas.microsoft.com/office/powerpoint/2010/main" val="8002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95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4213" y="609600"/>
            <a:ext cx="5678487" cy="5195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6AB13F-C074-A84C-8857-C95F21D79BDB}" type="slidenum">
              <a:rPr lang="en-GB" altLang="en-US"/>
              <a:pPr>
                <a:defRPr/>
              </a:pPr>
              <a:t>‹#›</a:t>
            </a:fld>
            <a:endParaRPr lang="en-GB" altLang="en-US"/>
          </a:p>
        </p:txBody>
      </p:sp>
    </p:spTree>
    <p:extLst>
      <p:ext uri="{BB962C8B-B14F-4D97-AF65-F5344CB8AC3E}">
        <p14:creationId xmlns:p14="http://schemas.microsoft.com/office/powerpoint/2010/main" val="62139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8D8102-4DA2-2C40-A50F-37A2C8CC32D4}" type="slidenum">
              <a:rPr lang="en-GB" altLang="en-US"/>
              <a:pPr>
                <a:defRPr/>
              </a:pPr>
              <a:t>‹#›</a:t>
            </a:fld>
            <a:endParaRPr lang="en-GB" altLang="en-US"/>
          </a:p>
        </p:txBody>
      </p:sp>
    </p:spTree>
    <p:extLst>
      <p:ext uri="{BB962C8B-B14F-4D97-AF65-F5344CB8AC3E}">
        <p14:creationId xmlns:p14="http://schemas.microsoft.com/office/powerpoint/2010/main" val="160072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AAE49E-BAD7-5C43-8CCA-D575CFBF7ABF}" type="slidenum">
              <a:rPr lang="en-GB" altLang="en-US"/>
              <a:pPr>
                <a:defRPr/>
              </a:pPr>
              <a:t>‹#›</a:t>
            </a:fld>
            <a:endParaRPr lang="en-GB" altLang="en-US"/>
          </a:p>
        </p:txBody>
      </p:sp>
    </p:spTree>
    <p:extLst>
      <p:ext uri="{BB962C8B-B14F-4D97-AF65-F5344CB8AC3E}">
        <p14:creationId xmlns:p14="http://schemas.microsoft.com/office/powerpoint/2010/main" val="1776772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E5C746E-8BD3-794F-A3F8-F852B5DE4AFA}" type="slidenum">
              <a:rPr lang="en-GB" altLang="en-US"/>
              <a:pPr>
                <a:defRPr/>
              </a:pPr>
              <a:t>‹#›</a:t>
            </a:fld>
            <a:endParaRPr lang="en-GB" altLang="en-US"/>
          </a:p>
        </p:txBody>
      </p:sp>
    </p:spTree>
    <p:extLst>
      <p:ext uri="{BB962C8B-B14F-4D97-AF65-F5344CB8AC3E}">
        <p14:creationId xmlns:p14="http://schemas.microsoft.com/office/powerpoint/2010/main" val="145089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C11F501-1C32-8A44-8B9F-B742B0AF3A45}" type="slidenum">
              <a:rPr lang="en-GB" altLang="en-US"/>
              <a:pPr>
                <a:defRPr/>
              </a:pPr>
              <a:t>‹#›</a:t>
            </a:fld>
            <a:endParaRPr lang="en-GB" altLang="en-US"/>
          </a:p>
        </p:txBody>
      </p:sp>
    </p:spTree>
    <p:extLst>
      <p:ext uri="{BB962C8B-B14F-4D97-AF65-F5344CB8AC3E}">
        <p14:creationId xmlns:p14="http://schemas.microsoft.com/office/powerpoint/2010/main" val="47395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A0148B0-ECFF-C84D-8F71-A4A734063191}" type="slidenum">
              <a:rPr lang="en-GB" altLang="en-US"/>
              <a:pPr>
                <a:defRPr/>
              </a:pPr>
              <a:t>‹#›</a:t>
            </a:fld>
            <a:endParaRPr lang="en-GB" altLang="en-US"/>
          </a:p>
        </p:txBody>
      </p:sp>
    </p:spTree>
    <p:extLst>
      <p:ext uri="{BB962C8B-B14F-4D97-AF65-F5344CB8AC3E}">
        <p14:creationId xmlns:p14="http://schemas.microsoft.com/office/powerpoint/2010/main" val="77562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801EC3A-F432-A643-BCA9-7BA2466FC349}" type="slidenum">
              <a:rPr lang="en-GB" altLang="en-US"/>
              <a:pPr>
                <a:defRPr/>
              </a:pPr>
              <a:t>‹#›</a:t>
            </a:fld>
            <a:endParaRPr lang="en-GB" altLang="en-US"/>
          </a:p>
        </p:txBody>
      </p:sp>
    </p:spTree>
    <p:extLst>
      <p:ext uri="{BB962C8B-B14F-4D97-AF65-F5344CB8AC3E}">
        <p14:creationId xmlns:p14="http://schemas.microsoft.com/office/powerpoint/2010/main" val="76584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FAADEF-EE73-C844-9916-E90117DB3F02}" type="slidenum">
              <a:rPr lang="en-GB" altLang="en-US"/>
              <a:pPr>
                <a:defRPr/>
              </a:pPr>
              <a:t>‹#›</a:t>
            </a:fld>
            <a:endParaRPr lang="en-GB" altLang="en-US"/>
          </a:p>
        </p:txBody>
      </p:sp>
    </p:spTree>
    <p:extLst>
      <p:ext uri="{BB962C8B-B14F-4D97-AF65-F5344CB8AC3E}">
        <p14:creationId xmlns:p14="http://schemas.microsoft.com/office/powerpoint/2010/main" val="161039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B365C9D-309D-3544-88A0-E38CC64609CC}" type="slidenum">
              <a:rPr lang="en-GB" altLang="en-US"/>
              <a:pPr>
                <a:defRPr/>
              </a:pPr>
              <a:t>‹#›</a:t>
            </a:fld>
            <a:endParaRPr lang="en-GB" altLang="en-US"/>
          </a:p>
        </p:txBody>
      </p:sp>
    </p:spTree>
    <p:extLst>
      <p:ext uri="{BB962C8B-B14F-4D97-AF65-F5344CB8AC3E}">
        <p14:creationId xmlns:p14="http://schemas.microsoft.com/office/powerpoint/2010/main" val="112274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9140825" cy="6873875"/>
          </a:xfrm>
          <a:prstGeom prst="rect">
            <a:avLst/>
          </a:prstGeom>
          <a:solidFill>
            <a:srgbClr val="6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defRPr/>
            </a:pPr>
            <a:r>
              <a:rPr lang="en-GB" altLang="en-US">
                <a:solidFill>
                  <a:srgbClr val="663366"/>
                </a:solidFill>
              </a:rPr>
              <a:t>∂</a:t>
            </a:r>
          </a:p>
        </p:txBody>
      </p:sp>
      <p:sp>
        <p:nvSpPr>
          <p:cNvPr id="1027" name="Rectangle 8"/>
          <p:cNvSpPr>
            <a:spLocks noChangeArrowheads="1"/>
          </p:cNvSpPr>
          <p:nvPr userDrawn="1"/>
        </p:nvSpPr>
        <p:spPr bwMode="auto">
          <a:xfrm>
            <a:off x="107950" y="107950"/>
            <a:ext cx="8924925" cy="665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defRPr/>
            </a:pPr>
            <a:endParaRPr lang="en-US" altLang="en-US">
              <a:solidFill>
                <a:srgbClr val="663366"/>
              </a:solidFill>
            </a:endParaRPr>
          </a:p>
        </p:txBody>
      </p:sp>
      <p:sp>
        <p:nvSpPr>
          <p:cNvPr id="102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a:t>Heading style</a:t>
            </a:r>
          </a:p>
        </p:txBody>
      </p:sp>
      <p:sp>
        <p:nvSpPr>
          <p:cNvPr id="1029" name="Rectangle 3"/>
          <p:cNvSpPr>
            <a:spLocks noGrp="1" noChangeArrowheads="1"/>
          </p:cNvSpPr>
          <p:nvPr>
            <p:ph type="body" idx="1"/>
          </p:nvPr>
        </p:nvSpPr>
        <p:spPr bwMode="auto">
          <a:xfrm>
            <a:off x="684213" y="1989138"/>
            <a:ext cx="7772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defRPr>
            </a:lvl1pPr>
          </a:lstStyle>
          <a:p>
            <a:pPr>
              <a:defRPr/>
            </a:pPr>
            <a:endParaRPr lang="en-GB"/>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BC6B68D-DFB8-9948-92F0-09F3F7CC771F}" type="slidenum">
              <a:rPr lang="en-GB" altLang="en-US"/>
              <a:pPr>
                <a:defRPr/>
              </a:pPr>
              <a:t>‹#›</a:t>
            </a:fld>
            <a:endParaRPr lang="en-GB" altLang="en-US"/>
          </a:p>
        </p:txBody>
      </p:sp>
      <p:sp>
        <p:nvSpPr>
          <p:cNvPr id="1033" name="Rectangle 9"/>
          <p:cNvSpPr>
            <a:spLocks noChangeArrowheads="1"/>
          </p:cNvSpPr>
          <p:nvPr userDrawn="1"/>
        </p:nvSpPr>
        <p:spPr bwMode="auto">
          <a:xfrm>
            <a:off x="790575" y="611188"/>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defRPr/>
            </a:pPr>
            <a:endParaRPr lang="en-US" altLang="en-US" sz="4400">
              <a:solidFill>
                <a:schemeClr val="bg1"/>
              </a:solidFill>
            </a:endParaRPr>
          </a:p>
        </p:txBody>
      </p:sp>
      <p:sp>
        <p:nvSpPr>
          <p:cNvPr id="1034" name="Rectangle 10"/>
          <p:cNvSpPr>
            <a:spLocks noChangeArrowheads="1"/>
          </p:cNvSpPr>
          <p:nvPr userDrawn="1"/>
        </p:nvSpPr>
        <p:spPr bwMode="auto">
          <a:xfrm>
            <a:off x="790575" y="1798638"/>
            <a:ext cx="8024813"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20000"/>
              </a:spcBef>
              <a:defRPr/>
            </a:pPr>
            <a:endParaRPr lang="en-US" altLang="en-US" sz="1800" b="1">
              <a:solidFill>
                <a:schemeClr val="bg1"/>
              </a:solidFill>
              <a:latin typeface="Arial" charset="0"/>
            </a:endParaRPr>
          </a:p>
        </p:txBody>
      </p:sp>
      <p:pic>
        <p:nvPicPr>
          <p:cNvPr id="1035" name="Picture 1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66700" y="5843588"/>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sz="4400">
          <a:solidFill>
            <a:srgbClr val="663366"/>
          </a:solidFill>
          <a:latin typeface="+mj-lt"/>
          <a:ea typeface="+mj-ea"/>
          <a:cs typeface="+mj-cs"/>
        </a:defRPr>
      </a:lvl1pPr>
      <a:lvl2pPr algn="l" rtl="0" eaLnBrk="0" fontAlgn="base" hangingPunct="0">
        <a:spcBef>
          <a:spcPct val="0"/>
        </a:spcBef>
        <a:spcAft>
          <a:spcPct val="0"/>
        </a:spcAft>
        <a:defRPr sz="4400">
          <a:solidFill>
            <a:srgbClr val="663366"/>
          </a:solidFill>
          <a:latin typeface="Times" pitchFamily="18" charset="0"/>
        </a:defRPr>
      </a:lvl2pPr>
      <a:lvl3pPr algn="l" rtl="0" eaLnBrk="0" fontAlgn="base" hangingPunct="0">
        <a:spcBef>
          <a:spcPct val="0"/>
        </a:spcBef>
        <a:spcAft>
          <a:spcPct val="0"/>
        </a:spcAft>
        <a:defRPr sz="4400">
          <a:solidFill>
            <a:srgbClr val="663366"/>
          </a:solidFill>
          <a:latin typeface="Times" pitchFamily="18" charset="0"/>
        </a:defRPr>
      </a:lvl3pPr>
      <a:lvl4pPr algn="l" rtl="0" eaLnBrk="0" fontAlgn="base" hangingPunct="0">
        <a:spcBef>
          <a:spcPct val="0"/>
        </a:spcBef>
        <a:spcAft>
          <a:spcPct val="0"/>
        </a:spcAft>
        <a:defRPr sz="4400">
          <a:solidFill>
            <a:srgbClr val="663366"/>
          </a:solidFill>
          <a:latin typeface="Times" pitchFamily="18" charset="0"/>
        </a:defRPr>
      </a:lvl4pPr>
      <a:lvl5pPr algn="l" rtl="0" eaLnBrk="0" fontAlgn="base" hangingPunct="0">
        <a:spcBef>
          <a:spcPct val="0"/>
        </a:spcBef>
        <a:spcAft>
          <a:spcPct val="0"/>
        </a:spcAft>
        <a:defRPr sz="4400">
          <a:solidFill>
            <a:srgbClr val="663366"/>
          </a:solidFill>
          <a:latin typeface="Times" pitchFamily="18" charset="0"/>
        </a:defRPr>
      </a:lvl5pPr>
      <a:lvl6pPr marL="457200" algn="l" rtl="0" fontAlgn="base">
        <a:spcBef>
          <a:spcPct val="0"/>
        </a:spcBef>
        <a:spcAft>
          <a:spcPct val="0"/>
        </a:spcAft>
        <a:defRPr sz="4400">
          <a:solidFill>
            <a:srgbClr val="663366"/>
          </a:solidFill>
          <a:latin typeface="Times" pitchFamily="18" charset="0"/>
        </a:defRPr>
      </a:lvl6pPr>
      <a:lvl7pPr marL="914400" algn="l" rtl="0" fontAlgn="base">
        <a:spcBef>
          <a:spcPct val="0"/>
        </a:spcBef>
        <a:spcAft>
          <a:spcPct val="0"/>
        </a:spcAft>
        <a:defRPr sz="4400">
          <a:solidFill>
            <a:srgbClr val="663366"/>
          </a:solidFill>
          <a:latin typeface="Times" pitchFamily="18" charset="0"/>
        </a:defRPr>
      </a:lvl7pPr>
      <a:lvl8pPr marL="1371600" algn="l" rtl="0" fontAlgn="base">
        <a:spcBef>
          <a:spcPct val="0"/>
        </a:spcBef>
        <a:spcAft>
          <a:spcPct val="0"/>
        </a:spcAft>
        <a:defRPr sz="4400">
          <a:solidFill>
            <a:srgbClr val="663366"/>
          </a:solidFill>
          <a:latin typeface="Times" pitchFamily="18" charset="0"/>
        </a:defRPr>
      </a:lvl8pPr>
      <a:lvl9pPr marL="1828800" algn="l" rtl="0" fontAlgn="base">
        <a:spcBef>
          <a:spcPct val="0"/>
        </a:spcBef>
        <a:spcAft>
          <a:spcPct val="0"/>
        </a:spcAft>
        <a:defRPr sz="4400">
          <a:solidFill>
            <a:srgbClr val="663366"/>
          </a:solidFill>
          <a:latin typeface="Times"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e.higgins@durham.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x.doi.org/10.1016/j.ijer.2016.02.0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dx.doi.org/10.1002/rev3.3067" TargetMode="External"/><Relationship Id="rId7" Type="http://schemas.openxmlformats.org/officeDocument/2006/relationships/hyperlink" Target="http://dx.doi.org/10.1016/j.ijer.2017.10.006" TargetMode="External"/><Relationship Id="rId2" Type="http://schemas.openxmlformats.org/officeDocument/2006/relationships/hyperlink" Target="https://cran.r-project.org/package=eefAnalytics" TargetMode="External"/><Relationship Id="rId1" Type="http://schemas.openxmlformats.org/officeDocument/2006/relationships/slideLayout" Target="../slideLayouts/slideLayout2.xml"/><Relationship Id="rId6" Type="http://schemas.openxmlformats.org/officeDocument/2006/relationships/hyperlink" Target="http://dx.doi.org/10.1080/00220973.2017.1380591" TargetMode="External"/><Relationship Id="rId5" Type="http://schemas.openxmlformats.org/officeDocument/2006/relationships/hyperlink" Target="http://dx.doi.org/10.1016/j.ijer.2016.02.001" TargetMode="External"/><Relationship Id="rId4" Type="http://schemas.openxmlformats.org/officeDocument/2006/relationships/hyperlink" Target="http://dx.doi.org/10.1080/1743727X.2016.1166486" TargetMode="External"/><Relationship Id="rId9" Type="http://schemas.openxmlformats.org/officeDocument/2006/relationships/hyperlink" Target="http://dx.doi.10.1017.978113951961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x.doi.org/10.1016/j.ijer.2016.02.001" TargetMode="External"/><Relationship Id="rId2" Type="http://schemas.openxmlformats.org/officeDocument/2006/relationships/hyperlink" Target="https://cran.r-project.org/package=eefAnalytic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sz="quarter"/>
          </p:nvPr>
        </p:nvSpPr>
        <p:spPr>
          <a:xfrm>
            <a:off x="871440" y="548680"/>
            <a:ext cx="7777360" cy="1470025"/>
          </a:xfrm>
        </p:spPr>
        <p:txBody>
          <a:bodyPr/>
          <a:lstStyle/>
          <a:p>
            <a:pPr eaLnBrk="1" hangingPunct="1"/>
            <a:r>
              <a:rPr lang="en-US" altLang="en-US" dirty="0" err="1"/>
              <a:t>Analysing</a:t>
            </a:r>
            <a:r>
              <a:rPr lang="en-US" altLang="en-US" dirty="0"/>
              <a:t> educational trials: the Education Endowment Foundation Archive</a:t>
            </a:r>
            <a:endParaRPr lang="en-GB" altLang="en-US" dirty="0"/>
          </a:p>
        </p:txBody>
      </p:sp>
      <p:sp>
        <p:nvSpPr>
          <p:cNvPr id="14338" name="Subtitle 2"/>
          <p:cNvSpPr>
            <a:spLocks noGrp="1"/>
          </p:cNvSpPr>
          <p:nvPr>
            <p:ph type="subTitle" sz="quarter" idx="1"/>
          </p:nvPr>
        </p:nvSpPr>
        <p:spPr>
          <a:xfrm>
            <a:off x="886538" y="2540496"/>
            <a:ext cx="7357870" cy="1752600"/>
          </a:xfrm>
        </p:spPr>
        <p:txBody>
          <a:bodyPr/>
          <a:lstStyle/>
          <a:p>
            <a:pPr eaLnBrk="1" hangingPunct="1">
              <a:lnSpc>
                <a:spcPct val="110000"/>
              </a:lnSpc>
              <a:spcBef>
                <a:spcPct val="0"/>
              </a:spcBef>
            </a:pPr>
            <a:r>
              <a:rPr lang="en-US" altLang="en-US" dirty="0"/>
              <a:t>Steve Higgins, </a:t>
            </a:r>
            <a:r>
              <a:rPr lang="en-US" altLang="en-US" dirty="0" err="1"/>
              <a:t>Adetayo</a:t>
            </a:r>
            <a:r>
              <a:rPr lang="en-US" altLang="en-US" dirty="0"/>
              <a:t> Kasim, </a:t>
            </a:r>
            <a:r>
              <a:rPr lang="en-US" altLang="en-US" dirty="0" err="1"/>
              <a:t>ZhiMin</a:t>
            </a:r>
            <a:r>
              <a:rPr lang="en-US" altLang="en-US" dirty="0"/>
              <a:t> Xiao, with </a:t>
            </a:r>
            <a:r>
              <a:rPr lang="en-US" altLang="en-US" dirty="0" err="1"/>
              <a:t>Nasima</a:t>
            </a:r>
            <a:r>
              <a:rPr lang="en-US" altLang="en-US" dirty="0"/>
              <a:t> Akhter, Ewoud De Troyer, Quentin </a:t>
            </a:r>
            <a:r>
              <a:rPr lang="en-US" altLang="en-US" dirty="0" err="1"/>
              <a:t>Dhumeaux</a:t>
            </a:r>
            <a:r>
              <a:rPr lang="en-US" altLang="en-US" dirty="0"/>
              <a:t>, </a:t>
            </a:r>
            <a:r>
              <a:rPr lang="en-US" altLang="en-US" dirty="0" err="1"/>
              <a:t>Mengchu</a:t>
            </a:r>
            <a:r>
              <a:rPr lang="en-US" altLang="en-US" dirty="0"/>
              <a:t> Li</a:t>
            </a:r>
          </a:p>
          <a:p>
            <a:pPr eaLnBrk="1" hangingPunct="1">
              <a:lnSpc>
                <a:spcPct val="110000"/>
              </a:lnSpc>
              <a:spcBef>
                <a:spcPct val="0"/>
              </a:spcBef>
            </a:pPr>
            <a:endParaRPr lang="en-US" altLang="en-US" sz="2000" dirty="0"/>
          </a:p>
          <a:p>
            <a:pPr eaLnBrk="1" hangingPunct="1">
              <a:lnSpc>
                <a:spcPct val="110000"/>
              </a:lnSpc>
              <a:spcBef>
                <a:spcPct val="0"/>
              </a:spcBef>
            </a:pPr>
            <a:r>
              <a:rPr lang="en-US" altLang="en-US" sz="1400" dirty="0">
                <a:hlinkClick r:id="rId2"/>
              </a:rPr>
              <a:t>s.e.higgins@durham.ac.uk</a:t>
            </a:r>
            <a:endParaRPr lang="en-US" altLang="en-US" sz="1400" dirty="0"/>
          </a:p>
          <a:p>
            <a:pPr eaLnBrk="1" hangingPunct="1">
              <a:lnSpc>
                <a:spcPct val="110000"/>
              </a:lnSpc>
              <a:spcBef>
                <a:spcPct val="0"/>
              </a:spcBef>
            </a:pPr>
            <a:r>
              <a:rPr lang="en-US" altLang="en-US" sz="1400" dirty="0"/>
              <a:t>@</a:t>
            </a:r>
            <a:r>
              <a:rPr lang="en-US" altLang="en-US" sz="1400" dirty="0" err="1"/>
              <a:t>profstig</a:t>
            </a:r>
            <a:endParaRPr lang="en-US" altLang="en-US" sz="1400" dirty="0"/>
          </a:p>
          <a:p>
            <a:pPr eaLnBrk="1" hangingPunct="1">
              <a:lnSpc>
                <a:spcPct val="110000"/>
              </a:lnSpc>
              <a:spcBef>
                <a:spcPct val="0"/>
              </a:spcBef>
            </a:pPr>
            <a:endParaRPr lang="en-US" altLang="en-US" sz="1600" dirty="0">
              <a:ea typeface="Arial" charset="0"/>
              <a:cs typeface="Arial" charset="0"/>
            </a:endParaRPr>
          </a:p>
          <a:p>
            <a:pPr eaLnBrk="1" hangingPunct="1">
              <a:lnSpc>
                <a:spcPct val="110000"/>
              </a:lnSpc>
              <a:spcBef>
                <a:spcPct val="0"/>
              </a:spcBef>
            </a:pPr>
            <a:r>
              <a:rPr lang="en-US" altLang="en-US" sz="1600" dirty="0">
                <a:ea typeface="Arial" charset="0"/>
                <a:cs typeface="Arial" charset="0"/>
              </a:rPr>
              <a:t>'Bristol Conversations in Education' seminar series, School of Education, Bristol University </a:t>
            </a:r>
          </a:p>
          <a:p>
            <a:pPr eaLnBrk="1" hangingPunct="1">
              <a:lnSpc>
                <a:spcPct val="110000"/>
              </a:lnSpc>
              <a:spcBef>
                <a:spcPct val="0"/>
              </a:spcBef>
            </a:pPr>
            <a:r>
              <a:rPr lang="en-US" altLang="en-US" sz="1600" dirty="0">
                <a:ea typeface="Arial" charset="0"/>
                <a:cs typeface="Arial" charset="0"/>
              </a:rPr>
              <a:t>24</a:t>
            </a:r>
            <a:r>
              <a:rPr lang="en-US" altLang="en-US" sz="1600" baseline="30000" dirty="0">
                <a:ea typeface="Arial" charset="0"/>
                <a:cs typeface="Arial" charset="0"/>
              </a:rPr>
              <a:t>th</a:t>
            </a:r>
            <a:r>
              <a:rPr lang="en-US" altLang="en-US" sz="1600" dirty="0">
                <a:ea typeface="Arial" charset="0"/>
                <a:cs typeface="Arial" charset="0"/>
              </a:rPr>
              <a:t> October, 2018</a:t>
            </a:r>
          </a:p>
          <a:p>
            <a:pPr eaLnBrk="1" hangingPunct="1">
              <a:lnSpc>
                <a:spcPct val="110000"/>
              </a:lnSpc>
              <a:spcBef>
                <a:spcPct val="0"/>
              </a:spcBef>
            </a:pPr>
            <a:endParaRPr lang="en-US" altLang="en-US" dirty="0">
              <a:ea typeface="Arial" charset="0"/>
              <a:cs typeface="Arial" charset="0"/>
            </a:endParaRPr>
          </a:p>
          <a:p>
            <a:pPr eaLnBrk="1" hangingPunct="1">
              <a:lnSpc>
                <a:spcPct val="110000"/>
              </a:lnSpc>
              <a:spcBef>
                <a:spcPct val="0"/>
              </a:spcBef>
            </a:pPr>
            <a:endParaRPr lang="en-US" altLang="en-US" dirty="0">
              <a:ea typeface="Arial" charset="0"/>
              <a:cs typeface="Arial" charset="0"/>
            </a:endParaRPr>
          </a:p>
          <a:p>
            <a:pPr eaLnBrk="1" hangingPunct="1">
              <a:lnSpc>
                <a:spcPct val="110000"/>
              </a:lnSpc>
              <a:spcBef>
                <a:spcPct val="0"/>
              </a:spcBef>
            </a:pPr>
            <a:endParaRPr lang="en-US" altLang="en-US" sz="2000" dirty="0"/>
          </a:p>
          <a:p>
            <a:pPr eaLnBrk="1" hangingPunct="1">
              <a:lnSpc>
                <a:spcPct val="110000"/>
              </a:lnSpc>
              <a:spcBef>
                <a:spcPct val="0"/>
              </a:spcBef>
            </a:pPr>
            <a:endParaRPr lang="en-US" altLang="en-US" sz="2000" dirty="0"/>
          </a:p>
          <a:p>
            <a:pPr eaLnBrk="1" hangingPunct="1">
              <a:lnSpc>
                <a:spcPct val="110000"/>
              </a:lnSpc>
              <a:spcBef>
                <a:spcPct val="0"/>
              </a:spcBef>
            </a:pPr>
            <a:endParaRPr lang="en-GB" altLang="en-US" sz="2000" dirty="0"/>
          </a:p>
          <a:p>
            <a:pPr eaLnBrk="1" hangingPunct="1"/>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of evaluator models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28800"/>
            <a:ext cx="7884368" cy="4120637"/>
          </a:xfrm>
          <a:prstGeom prst="rect">
            <a:avLst/>
          </a:prstGeom>
        </p:spPr>
      </p:pic>
      <p:sp>
        <p:nvSpPr>
          <p:cNvPr id="5" name="TextBox 4"/>
          <p:cNvSpPr txBox="1"/>
          <p:nvPr/>
        </p:nvSpPr>
        <p:spPr>
          <a:xfrm>
            <a:off x="2627784" y="5963434"/>
            <a:ext cx="6336704" cy="861774"/>
          </a:xfrm>
          <a:prstGeom prst="rect">
            <a:avLst/>
          </a:prstGeom>
          <a:noFill/>
        </p:spPr>
        <p:txBody>
          <a:bodyPr wrap="square" rtlCol="0">
            <a:spAutoFit/>
          </a:bodyPr>
          <a:lstStyle/>
          <a:p>
            <a:r>
              <a:rPr lang="en-US" sz="1200" dirty="0">
                <a:solidFill>
                  <a:srgbClr val="000000"/>
                </a:solidFill>
                <a:latin typeface="Arial" charset="0"/>
              </a:rPr>
              <a:t>Xiao Z., </a:t>
            </a:r>
            <a:r>
              <a:rPr lang="en-US" sz="1200" dirty="0" err="1">
                <a:solidFill>
                  <a:srgbClr val="000000"/>
                </a:solidFill>
                <a:latin typeface="Arial" charset="0"/>
              </a:rPr>
              <a:t>Kasim</a:t>
            </a:r>
            <a:r>
              <a:rPr lang="en-US" sz="1200" dirty="0">
                <a:solidFill>
                  <a:srgbClr val="000000"/>
                </a:solidFill>
                <a:latin typeface="Arial" charset="0"/>
              </a:rPr>
              <a:t>, A., Higgins, S.E. (2016) Same Difference? Understanding Variation in the Estimation of Effect Sizes from Educational Trials </a:t>
            </a:r>
            <a:r>
              <a:rPr lang="en-US" sz="1200" i="1" dirty="0">
                <a:solidFill>
                  <a:srgbClr val="000000"/>
                </a:solidFill>
                <a:latin typeface="Arial" charset="0"/>
              </a:rPr>
              <a:t>International Journal of Educational Research </a:t>
            </a:r>
            <a:r>
              <a:rPr lang="en-US" sz="1200" dirty="0">
                <a:solidFill>
                  <a:srgbClr val="000000"/>
                </a:solidFill>
                <a:latin typeface="Arial" charset="0"/>
              </a:rPr>
              <a:t>77: 1-14  </a:t>
            </a:r>
            <a:r>
              <a:rPr lang="en-US" sz="1200" u="sng" dirty="0">
                <a:solidFill>
                  <a:srgbClr val="000000"/>
                </a:solidFill>
                <a:latin typeface="Arial" charset="0"/>
                <a:hlinkClick r:id="rId3"/>
              </a:rPr>
              <a:t>http://dx.doi.org/10.1016/j.ijer.2016.02.001</a:t>
            </a:r>
            <a:r>
              <a:rPr lang="en-US" sz="1200" u="sng" dirty="0">
                <a:solidFill>
                  <a:srgbClr val="000000"/>
                </a:solidFill>
                <a:latin typeface="Arial" charset="0"/>
              </a:rPr>
              <a:t> </a:t>
            </a:r>
            <a:r>
              <a:rPr lang="en-US" sz="1200" dirty="0">
                <a:solidFill>
                  <a:srgbClr val="000000"/>
                </a:solidFill>
                <a:latin typeface="Arial" charset="0"/>
              </a:rPr>
              <a:t> </a:t>
            </a:r>
          </a:p>
          <a:p>
            <a:endParaRPr lang="en-US" sz="1400" dirty="0"/>
          </a:p>
        </p:txBody>
      </p:sp>
    </p:spTree>
    <p:extLst>
      <p:ext uri="{BB962C8B-B14F-4D97-AF65-F5344CB8AC3E}">
        <p14:creationId xmlns:p14="http://schemas.microsoft.com/office/powerpoint/2010/main" val="29281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3181350"/>
            <a:ext cx="39084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p:nvPr>
        </p:nvSpPr>
        <p:spPr>
          <a:xfrm>
            <a:off x="468313" y="333375"/>
            <a:ext cx="7772400" cy="658813"/>
          </a:xfrm>
        </p:spPr>
        <p:txBody>
          <a:bodyPr/>
          <a:lstStyle/>
          <a:p>
            <a:r>
              <a:rPr lang="en-US" altLang="en-US" dirty="0"/>
              <a:t>Convergence: Text Now</a:t>
            </a:r>
          </a:p>
        </p:txBody>
      </p:sp>
      <p:grpSp>
        <p:nvGrpSpPr>
          <p:cNvPr id="27651" name="Group 11"/>
          <p:cNvGrpSpPr>
            <a:grpSpLocks/>
          </p:cNvGrpSpPr>
          <p:nvPr/>
        </p:nvGrpSpPr>
        <p:grpSpPr bwMode="auto">
          <a:xfrm>
            <a:off x="179388" y="1290638"/>
            <a:ext cx="8713787" cy="554037"/>
            <a:chOff x="179512" y="1652567"/>
            <a:chExt cx="8712968" cy="553732"/>
          </a:xfrm>
        </p:grpSpPr>
        <p:pic>
          <p:nvPicPr>
            <p:cNvPr id="276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52567"/>
              <a:ext cx="8676456" cy="3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031790"/>
              <a:ext cx="8712968" cy="17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898650"/>
            <a:ext cx="878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3365500"/>
            <a:ext cx="1077912"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3213100"/>
            <a:ext cx="343058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a:grpSpLocks/>
          </p:cNvGrpSpPr>
          <p:nvPr/>
        </p:nvGrpSpPr>
        <p:grpSpPr bwMode="auto">
          <a:xfrm>
            <a:off x="4067175" y="5013325"/>
            <a:ext cx="3176588" cy="1325563"/>
            <a:chOff x="4067944" y="5013176"/>
            <a:chExt cx="3175483" cy="1325761"/>
          </a:xfrm>
        </p:grpSpPr>
        <p:sp>
          <p:nvSpPr>
            <p:cNvPr id="27657" name="TextBox 15"/>
            <p:cNvSpPr txBox="1">
              <a:spLocks noChangeArrowheads="1"/>
            </p:cNvSpPr>
            <p:nvPr/>
          </p:nvSpPr>
          <p:spPr bwMode="auto">
            <a:xfrm>
              <a:off x="4780893" y="5877272"/>
              <a:ext cx="2462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solidFill>
                    <a:srgbClr val="FF0000"/>
                  </a:solidFill>
                </a:rPr>
                <a:t>Pre-test imbalance</a:t>
              </a:r>
            </a:p>
          </p:txBody>
        </p:sp>
        <p:cxnSp>
          <p:nvCxnSpPr>
            <p:cNvPr id="27658" name="Straight Arrow Connector 17"/>
            <p:cNvCxnSpPr>
              <a:cxnSpLocks noChangeShapeType="1"/>
            </p:cNvCxnSpPr>
            <p:nvPr/>
          </p:nvCxnSpPr>
          <p:spPr bwMode="auto">
            <a:xfrm flipH="1" flipV="1">
              <a:off x="4067944" y="5013176"/>
              <a:ext cx="1944216" cy="864096"/>
            </a:xfrm>
            <a:prstGeom prst="straightConnector1">
              <a:avLst/>
            </a:prstGeom>
            <a:noFill/>
            <a:ln w="19050">
              <a:solidFill>
                <a:srgbClr val="FF0000"/>
              </a:solidFill>
              <a:round/>
              <a:headEnd/>
              <a:tailEnd type="triangle" w="med" len="med"/>
            </a:ln>
          </p:spPr>
        </p:cxnSp>
      </p:grpSp>
      <p:sp>
        <p:nvSpPr>
          <p:cNvPr id="32" name="Oval 31"/>
          <p:cNvSpPr>
            <a:spLocks noChangeArrowheads="1"/>
          </p:cNvSpPr>
          <p:nvPr/>
        </p:nvSpPr>
        <p:spPr bwMode="auto">
          <a:xfrm>
            <a:off x="5724525" y="1196975"/>
            <a:ext cx="2016125" cy="863600"/>
          </a:xfrm>
          <a:prstGeom prst="ellipse">
            <a:avLst/>
          </a:pr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endParaRPr lang="en-US" altLang="en-US"/>
          </a:p>
        </p:txBody>
      </p:sp>
      <p:sp>
        <p:nvSpPr>
          <p:cNvPr id="14" name="TextBox 13"/>
          <p:cNvSpPr txBox="1"/>
          <p:nvPr/>
        </p:nvSpPr>
        <p:spPr>
          <a:xfrm>
            <a:off x="3801398" y="5487615"/>
            <a:ext cx="338554" cy="461665"/>
          </a:xfrm>
          <a:prstGeom prst="rect">
            <a:avLst/>
          </a:prstGeom>
          <a:noFill/>
        </p:spPr>
        <p:txBody>
          <a:bodyPr wrap="none" rtlCol="0">
            <a:spAutoFit/>
          </a:bodyPr>
          <a:lstStyle/>
          <a:p>
            <a:r>
              <a:rPr lang="en-US"/>
              <a:t>0</a:t>
            </a:r>
          </a:p>
        </p:txBody>
      </p:sp>
    </p:spTree>
    <p:extLst>
      <p:ext uri="{BB962C8B-B14F-4D97-AF65-F5344CB8AC3E}">
        <p14:creationId xmlns:p14="http://schemas.microsoft.com/office/powerpoint/2010/main" val="1729612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39701" y="116632"/>
            <a:ext cx="8880474" cy="865188"/>
          </a:xfrm>
        </p:spPr>
        <p:txBody>
          <a:bodyPr/>
          <a:lstStyle/>
          <a:p>
            <a:r>
              <a:rPr lang="en-US" altLang="en-US" dirty="0"/>
              <a:t>Clustering: </a:t>
            </a:r>
            <a:r>
              <a:rPr lang="en-US" altLang="en-US" dirty="0" err="1"/>
              <a:t>Maths</a:t>
            </a:r>
            <a:r>
              <a:rPr lang="en-US" altLang="en-US" dirty="0"/>
              <a:t> Mastery Secondary</a:t>
            </a:r>
          </a:p>
        </p:txBody>
      </p:sp>
      <p:pic>
        <p:nvPicPr>
          <p:cNvPr id="286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573463"/>
            <a:ext cx="38004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573463"/>
            <a:ext cx="32527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773238"/>
            <a:ext cx="8332788"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738" y="1022350"/>
            <a:ext cx="84359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738" y="1365250"/>
            <a:ext cx="84359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a:xfrm>
            <a:off x="1116013" y="3684588"/>
            <a:ext cx="1655762" cy="2363787"/>
          </a:xfrm>
        </p:spPr>
      </p:pic>
      <p:sp>
        <p:nvSpPr>
          <p:cNvPr id="11" name="TextBox 10"/>
          <p:cNvSpPr txBox="1">
            <a:spLocks noChangeArrowheads="1"/>
          </p:cNvSpPr>
          <p:nvPr/>
        </p:nvSpPr>
        <p:spPr bwMode="auto">
          <a:xfrm>
            <a:off x="4168775" y="6149975"/>
            <a:ext cx="4178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solidFill>
                  <a:srgbClr val="FF0000"/>
                </a:solidFill>
              </a:rPr>
              <a:t>Point estimates similar, CIs vary</a:t>
            </a:r>
          </a:p>
        </p:txBody>
      </p:sp>
      <p:cxnSp>
        <p:nvCxnSpPr>
          <p:cNvPr id="13" name="Straight Arrow Connector 12"/>
          <p:cNvCxnSpPr>
            <a:cxnSpLocks noChangeShapeType="1"/>
            <a:stCxn id="11" idx="0"/>
          </p:cNvCxnSpPr>
          <p:nvPr/>
        </p:nvCxnSpPr>
        <p:spPr bwMode="auto">
          <a:xfrm flipH="1" flipV="1">
            <a:off x="4716463" y="5300663"/>
            <a:ext cx="1541462" cy="849312"/>
          </a:xfrm>
          <a:prstGeom prst="straightConnector1">
            <a:avLst/>
          </a:prstGeom>
          <a:noFill/>
          <a:ln w="22225">
            <a:solidFill>
              <a:srgbClr val="FF0000"/>
            </a:solidFill>
            <a:round/>
            <a:headEnd/>
            <a:tailEnd type="triangle" w="med" len="med"/>
          </a:ln>
        </p:spPr>
      </p:cxnSp>
      <p:sp>
        <p:nvSpPr>
          <p:cNvPr id="12" name="TextBox 11"/>
          <p:cNvSpPr txBox="1"/>
          <p:nvPr/>
        </p:nvSpPr>
        <p:spPr>
          <a:xfrm>
            <a:off x="3275856" y="6237312"/>
            <a:ext cx="338554" cy="461665"/>
          </a:xfrm>
          <a:prstGeom prst="rect">
            <a:avLst/>
          </a:prstGeom>
          <a:noFill/>
        </p:spPr>
        <p:txBody>
          <a:bodyPr wrap="none" rtlCol="0">
            <a:spAutoFit/>
          </a:bodyPr>
          <a:lstStyle/>
          <a:p>
            <a:r>
              <a:rPr lang="en-US"/>
              <a:t>0</a:t>
            </a:r>
          </a:p>
        </p:txBody>
      </p:sp>
    </p:spTree>
    <p:extLst>
      <p:ext uri="{BB962C8B-B14F-4D97-AF65-F5344CB8AC3E}">
        <p14:creationId xmlns:p14="http://schemas.microsoft.com/office/powerpoint/2010/main" val="1250372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dirty="0"/>
              <a:t>Divergence: Fresh Start</a:t>
            </a:r>
          </a:p>
        </p:txBody>
      </p:sp>
      <p:pic>
        <p:nvPicPr>
          <p:cNvPr id="2969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504" y="2247900"/>
            <a:ext cx="1552575" cy="2216150"/>
          </a:xfrm>
        </p:spPr>
      </p:pic>
      <p:pic>
        <p:nvPicPr>
          <p:cNvPr id="296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9455" y="2265363"/>
            <a:ext cx="4684713"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247900"/>
            <a:ext cx="320357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865438" y="5030788"/>
            <a:ext cx="50098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dirty="0">
                <a:solidFill>
                  <a:srgbClr val="FF0000"/>
                </a:solidFill>
              </a:rPr>
              <a:t>Large pre-test imbalance</a:t>
            </a:r>
          </a:p>
          <a:p>
            <a:r>
              <a:rPr lang="en-US" altLang="en-US" dirty="0">
                <a:solidFill>
                  <a:srgbClr val="FF0000"/>
                </a:solidFill>
              </a:rPr>
              <a:t>Post-ANCOVA models correct for this </a:t>
            </a:r>
          </a:p>
          <a:p>
            <a:r>
              <a:rPr lang="en-US" altLang="en-US" dirty="0">
                <a:solidFill>
                  <a:srgbClr val="FF0000"/>
                </a:solidFill>
              </a:rPr>
              <a:t>Evaluator gain estimate much higher</a:t>
            </a:r>
          </a:p>
          <a:p>
            <a:r>
              <a:rPr lang="en-US" altLang="en-US" dirty="0">
                <a:solidFill>
                  <a:srgbClr val="FF0000"/>
                </a:solidFill>
              </a:rPr>
              <a:t>Post/gain differences</a:t>
            </a:r>
          </a:p>
        </p:txBody>
      </p:sp>
      <p:sp>
        <p:nvSpPr>
          <p:cNvPr id="8" name="TextBox 7"/>
          <p:cNvSpPr txBox="1"/>
          <p:nvPr/>
        </p:nvSpPr>
        <p:spPr>
          <a:xfrm>
            <a:off x="3585374" y="4407495"/>
            <a:ext cx="338554" cy="461665"/>
          </a:xfrm>
          <a:prstGeom prst="rect">
            <a:avLst/>
          </a:prstGeom>
          <a:noFill/>
        </p:spPr>
        <p:txBody>
          <a:bodyPr wrap="none" rtlCol="0">
            <a:spAutoFit/>
          </a:bodyPr>
          <a:lstStyle/>
          <a:p>
            <a:r>
              <a:rPr lang="en-US"/>
              <a:t>0</a:t>
            </a:r>
          </a:p>
        </p:txBody>
      </p:sp>
    </p:spTree>
    <p:extLst>
      <p:ext uri="{BB962C8B-B14F-4D97-AF65-F5344CB8AC3E}">
        <p14:creationId xmlns:p14="http://schemas.microsoft.com/office/powerpoint/2010/main" val="1885877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4CB5-6A88-4D48-870A-6E6DB0457165}"/>
              </a:ext>
            </a:extLst>
          </p:cNvPr>
          <p:cNvSpPr>
            <a:spLocks noGrp="1"/>
          </p:cNvSpPr>
          <p:nvPr>
            <p:ph type="title"/>
          </p:nvPr>
        </p:nvSpPr>
        <p:spPr/>
        <p:txBody>
          <a:bodyPr/>
          <a:lstStyle/>
          <a:p>
            <a:r>
              <a:rPr lang="en-US" dirty="0"/>
              <a:t>Other explorations</a:t>
            </a:r>
          </a:p>
        </p:txBody>
      </p:sp>
      <p:sp>
        <p:nvSpPr>
          <p:cNvPr id="3" name="Content Placeholder 2">
            <a:extLst>
              <a:ext uri="{FF2B5EF4-FFF2-40B4-BE49-F238E27FC236}">
                <a16:creationId xmlns:a16="http://schemas.microsoft.com/office/drawing/2014/main" id="{7586C789-79DF-A24D-9061-B22CA5FE420E}"/>
              </a:ext>
            </a:extLst>
          </p:cNvPr>
          <p:cNvSpPr>
            <a:spLocks noGrp="1"/>
          </p:cNvSpPr>
          <p:nvPr>
            <p:ph idx="1"/>
          </p:nvPr>
        </p:nvSpPr>
        <p:spPr/>
        <p:txBody>
          <a:bodyPr/>
          <a:lstStyle/>
          <a:p>
            <a:r>
              <a:rPr lang="en-US" dirty="0"/>
              <a:t>What extent of imbalance at baseline can be adequately addressed with a post-test analysis (Lord’s Paradox)?</a:t>
            </a:r>
          </a:p>
          <a:p>
            <a:r>
              <a:rPr lang="en-US" dirty="0"/>
              <a:t>Treating multisite trials as cluster </a:t>
            </a:r>
            <a:r>
              <a:rPr lang="en-US" dirty="0" err="1"/>
              <a:t>randomised</a:t>
            </a:r>
            <a:r>
              <a:rPr lang="en-US" dirty="0"/>
              <a:t> trials and using Hedges’ (2007) formula can be overly conservative</a:t>
            </a:r>
          </a:p>
          <a:p>
            <a:r>
              <a:rPr lang="en-US" dirty="0"/>
              <a:t>Exploring individualized treatment effects/ updating binomial effect size display (Rosenthal &amp; Rubin 1982)</a:t>
            </a:r>
          </a:p>
          <a:p>
            <a:r>
              <a:rPr lang="en-US" dirty="0"/>
              <a:t>How best to deal with missing data - different imputation methods produce different effect size estimates and can also introduce bias</a:t>
            </a:r>
          </a:p>
          <a:p>
            <a:r>
              <a:rPr lang="en-US" dirty="0"/>
              <a:t>Subgroup or interaction analysis – when is each better?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4020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2400" cy="587152"/>
          </a:xfrm>
        </p:spPr>
        <p:txBody>
          <a:bodyPr/>
          <a:lstStyle/>
          <a:p>
            <a:r>
              <a:rPr lang="en-US" dirty="0"/>
              <a:t>Thorny issues and reflections</a:t>
            </a:r>
          </a:p>
        </p:txBody>
      </p:sp>
      <p:sp>
        <p:nvSpPr>
          <p:cNvPr id="3" name="Content Placeholder 2"/>
          <p:cNvSpPr>
            <a:spLocks noGrp="1"/>
          </p:cNvSpPr>
          <p:nvPr>
            <p:ph idx="1"/>
          </p:nvPr>
        </p:nvSpPr>
        <p:spPr>
          <a:xfrm>
            <a:off x="685800" y="1484784"/>
            <a:ext cx="8206680" cy="3816350"/>
          </a:xfrm>
        </p:spPr>
        <p:txBody>
          <a:bodyPr/>
          <a:lstStyle/>
          <a:p>
            <a:r>
              <a:rPr lang="en-US" altLang="en-US" i="1" dirty="0"/>
              <a:t>Thorny issues</a:t>
            </a:r>
          </a:p>
          <a:p>
            <a:r>
              <a:rPr lang="en-US" altLang="en-US" dirty="0"/>
              <a:t>p-values and uncertainty estimates</a:t>
            </a:r>
          </a:p>
          <a:p>
            <a:r>
              <a:rPr lang="en-US" altLang="en-US" dirty="0"/>
              <a:t>Messages </a:t>
            </a:r>
            <a:r>
              <a:rPr lang="mr-IN" altLang="en-US" dirty="0"/>
              <a:t>–</a:t>
            </a:r>
            <a:r>
              <a:rPr lang="en-US" altLang="en-US" dirty="0"/>
              <a:t> project level &amp; archive level consistency?</a:t>
            </a:r>
          </a:p>
          <a:p>
            <a:r>
              <a:rPr lang="en-US" altLang="en-US" dirty="0"/>
              <a:t>Means or distributions? </a:t>
            </a:r>
            <a:r>
              <a:rPr lang="en-US" altLang="en-US" sz="1400" dirty="0"/>
              <a:t>(cf. Deaton &amp; Cartwright (2016) on RCTs &amp; Average Treatment Effects)</a:t>
            </a:r>
          </a:p>
          <a:p>
            <a:r>
              <a:rPr lang="en-US" altLang="en-US" dirty="0"/>
              <a:t>Replication and direct comparisons?</a:t>
            </a:r>
          </a:p>
          <a:p>
            <a:endParaRPr lang="en-US" altLang="en-US" i="1" dirty="0"/>
          </a:p>
          <a:p>
            <a:r>
              <a:rPr lang="en-US" altLang="en-US" i="1" dirty="0"/>
              <a:t>Reflections</a:t>
            </a:r>
          </a:p>
          <a:p>
            <a:r>
              <a:rPr lang="en-US" altLang="en-US" dirty="0"/>
              <a:t>What is acceptable analytic variation?</a:t>
            </a:r>
          </a:p>
          <a:p>
            <a:r>
              <a:rPr lang="en-US" altLang="en-US" dirty="0"/>
              <a:t>What is the best estimate of the ‘average treatment effect’?</a:t>
            </a:r>
          </a:p>
          <a:p>
            <a:r>
              <a:rPr lang="en-US" altLang="en-US" dirty="0"/>
              <a:t>How much should evaluators be constrained for comparability?</a:t>
            </a:r>
          </a:p>
          <a:p>
            <a:r>
              <a:rPr lang="en-US" altLang="en-US" dirty="0"/>
              <a:t>With intention to treat approach, sample sizes predicated on minimum necessary to detect a probably overestimated EEF Toolkit effect size, and using MLM total variance are we being too conservative?</a:t>
            </a:r>
          </a:p>
          <a:p>
            <a:endParaRPr lang="en-US" dirty="0"/>
          </a:p>
        </p:txBody>
      </p:sp>
    </p:spTree>
    <p:extLst>
      <p:ext uri="{BB962C8B-B14F-4D97-AF65-F5344CB8AC3E}">
        <p14:creationId xmlns:p14="http://schemas.microsoft.com/office/powerpoint/2010/main" val="1910103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85800" y="269875"/>
            <a:ext cx="7772400" cy="782861"/>
          </a:xfrm>
        </p:spPr>
        <p:txBody>
          <a:bodyPr/>
          <a:lstStyle/>
          <a:p>
            <a:r>
              <a:rPr lang="en-US" altLang="en-US" dirty="0"/>
              <a:t>Publications</a:t>
            </a:r>
          </a:p>
        </p:txBody>
      </p:sp>
      <p:sp>
        <p:nvSpPr>
          <p:cNvPr id="43010" name="Content Placeholder 2"/>
          <p:cNvSpPr>
            <a:spLocks noGrp="1"/>
          </p:cNvSpPr>
          <p:nvPr>
            <p:ph idx="1"/>
          </p:nvPr>
        </p:nvSpPr>
        <p:spPr>
          <a:xfrm>
            <a:off x="297880" y="1052736"/>
            <a:ext cx="8666608" cy="3528392"/>
          </a:xfrm>
        </p:spPr>
        <p:txBody>
          <a:bodyPr/>
          <a:lstStyle/>
          <a:p>
            <a:r>
              <a:rPr lang="en-GB" sz="1400" dirty="0"/>
              <a:t>Kasim, A., Xiao Z.,  Higgins, S.E &amp; De Troyer, E. (2014)  </a:t>
            </a:r>
            <a:r>
              <a:rPr lang="en-GB" sz="1400" dirty="0" err="1"/>
              <a:t>eefAnalytics</a:t>
            </a:r>
            <a:r>
              <a:rPr lang="en-GB" sz="1400" dirty="0"/>
              <a:t> [Computer software] </a:t>
            </a:r>
            <a:r>
              <a:rPr lang="en-GB" sz="1400" u="sng" dirty="0">
                <a:hlinkClick r:id="rId2"/>
              </a:rPr>
              <a:t>https://CRAN.R-project.org/package=eefAnalytics </a:t>
            </a:r>
            <a:endParaRPr lang="en-GB" sz="1400" u="sng" dirty="0"/>
          </a:p>
          <a:p>
            <a:r>
              <a:rPr lang="en-US" altLang="en-US" sz="1400" dirty="0"/>
              <a:t>Higgins, S. (2016) Meta-synthesis and comparative meta-analysis of education research findings: some risks and benefits </a:t>
            </a:r>
            <a:r>
              <a:rPr lang="en-US" altLang="en-US" sz="1400" i="1" dirty="0"/>
              <a:t>Review of Education </a:t>
            </a:r>
            <a:r>
              <a:rPr lang="en-US" altLang="en-US" sz="1400" dirty="0"/>
              <a:t>4.1: 31–53. </a:t>
            </a:r>
            <a:r>
              <a:rPr lang="en-US" altLang="en-US" sz="1400" dirty="0">
                <a:hlinkClick r:id="rId3"/>
              </a:rPr>
              <a:t>http://dx.doi.org/10.1002/rev3.3067</a:t>
            </a:r>
            <a:r>
              <a:rPr lang="en-US" altLang="en-US" sz="1400" dirty="0"/>
              <a:t>  </a:t>
            </a:r>
          </a:p>
          <a:p>
            <a:r>
              <a:rPr lang="en-US" altLang="en-US" sz="1400" dirty="0"/>
              <a:t>Higgins, S. &amp; </a:t>
            </a:r>
            <a:r>
              <a:rPr lang="en-US" altLang="en-US" sz="1400" dirty="0" err="1"/>
              <a:t>Katsipataki</a:t>
            </a:r>
            <a:r>
              <a:rPr lang="en-US" altLang="en-US" sz="1400" dirty="0"/>
              <a:t>, M. (2016) Communicating comparative findings from meta-analysis in educational research: some examples and suggestions </a:t>
            </a:r>
            <a:r>
              <a:rPr lang="en-US" altLang="en-US" sz="1400" i="1" dirty="0"/>
              <a:t>International Journal of Research &amp; Method in Education </a:t>
            </a:r>
            <a:r>
              <a:rPr lang="en-US" altLang="en-US" sz="1400" dirty="0"/>
              <a:t>39.3 pp 237-254 </a:t>
            </a:r>
            <a:r>
              <a:rPr lang="en-US" altLang="en-US" sz="1400" dirty="0">
                <a:hlinkClick r:id="rId4"/>
              </a:rPr>
              <a:t>http://dx.doi.org/10.1080/1743727X.2016.1166486</a:t>
            </a:r>
            <a:r>
              <a:rPr lang="en-US" altLang="en-US" sz="1400" dirty="0"/>
              <a:t>  </a:t>
            </a:r>
          </a:p>
          <a:p>
            <a:r>
              <a:rPr lang="en-US" altLang="en-US" sz="1400" dirty="0"/>
              <a:t>Xiao Z., </a:t>
            </a:r>
            <a:r>
              <a:rPr lang="en-US" altLang="en-US" sz="1400" dirty="0" err="1"/>
              <a:t>Kasim</a:t>
            </a:r>
            <a:r>
              <a:rPr lang="en-US" altLang="en-US" sz="1400" dirty="0"/>
              <a:t>, A., Higgins, S.E. (2016) Same Difference? Understanding Variation in the Estimation of Effect Sizes from Educational Trials </a:t>
            </a:r>
            <a:r>
              <a:rPr lang="en-US" altLang="en-US" sz="1400" i="1" dirty="0"/>
              <a:t>International Journal of Educational Research </a:t>
            </a:r>
            <a:r>
              <a:rPr lang="en-US" altLang="en-US" sz="1400" dirty="0"/>
              <a:t>77: 1-14  </a:t>
            </a:r>
            <a:r>
              <a:rPr lang="en-US" altLang="en-US" sz="1400" dirty="0">
                <a:hlinkClick r:id="rId5"/>
              </a:rPr>
              <a:t>http://dx.doi.org/10.1016/j.ijer.2016.02.001</a:t>
            </a:r>
            <a:r>
              <a:rPr lang="en-US" altLang="en-US" sz="1400" dirty="0"/>
              <a:t>  </a:t>
            </a:r>
          </a:p>
          <a:p>
            <a:r>
              <a:rPr lang="en-GB" sz="1400" dirty="0"/>
              <a:t>Xiao, Z. Higgins, S. &amp; Kasim, A (2017) An Empirical Unravelling of Lord's Paradox </a:t>
            </a:r>
            <a:r>
              <a:rPr lang="en-GB" sz="1400" i="1" dirty="0"/>
              <a:t>The Journal of Experimental</a:t>
            </a:r>
            <a:r>
              <a:rPr lang="en-GB" sz="1400" dirty="0"/>
              <a:t> Education </a:t>
            </a:r>
            <a:r>
              <a:rPr lang="en-GB" sz="1400" u="sng" dirty="0">
                <a:hlinkClick r:id="rId6"/>
              </a:rPr>
              <a:t>http://dx.doi.org/10.1080/00220973.2017.1380591</a:t>
            </a:r>
            <a:r>
              <a:rPr lang="en-GB" sz="1400" dirty="0"/>
              <a:t>  </a:t>
            </a:r>
          </a:p>
          <a:p>
            <a:r>
              <a:rPr lang="en-GB" sz="1400" dirty="0"/>
              <a:t>Xiao, Z., &amp; Higgins, S. (2018). The power of noise and the art of prediction. </a:t>
            </a:r>
            <a:r>
              <a:rPr lang="en-GB" sz="1400" i="1" dirty="0"/>
              <a:t>International Journal of Educational Research</a:t>
            </a:r>
            <a:r>
              <a:rPr lang="en-GB" sz="1400" dirty="0"/>
              <a:t>, 87, 36-46. </a:t>
            </a:r>
            <a:r>
              <a:rPr lang="en-GB" sz="1400" u="sng" dirty="0">
                <a:hlinkClick r:id="rId7"/>
              </a:rPr>
              <a:t>http://dx.doi.org/10.1016/j.ijer.2017.10.006</a:t>
            </a:r>
            <a:r>
              <a:rPr lang="en-GB" sz="1400" dirty="0"/>
              <a:t> </a:t>
            </a:r>
          </a:p>
          <a:p>
            <a:endParaRPr lang="en-US" altLang="en-US" sz="1400" dirty="0"/>
          </a:p>
          <a:p>
            <a:endParaRPr lang="en-US" altLang="en-US" sz="1400" dirty="0"/>
          </a:p>
          <a:p>
            <a:endParaRPr lang="en-US" altLang="en-US" dirty="0"/>
          </a:p>
          <a:p>
            <a:endParaRPr lang="en-US" altLang="en-US" dirty="0"/>
          </a:p>
        </p:txBody>
      </p:sp>
      <p:pic>
        <p:nvPicPr>
          <p:cNvPr id="4" name="Picture 3">
            <a:extLst>
              <a:ext uri="{FF2B5EF4-FFF2-40B4-BE49-F238E27FC236}">
                <a16:creationId xmlns:a16="http://schemas.microsoft.com/office/drawing/2014/main" id="{1559262B-51B0-D44B-A282-A2EA57A472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6194" y="4365104"/>
            <a:ext cx="1669926" cy="2367134"/>
          </a:xfrm>
          <a:prstGeom prst="rect">
            <a:avLst/>
          </a:prstGeom>
        </p:spPr>
      </p:pic>
      <p:sp>
        <p:nvSpPr>
          <p:cNvPr id="2" name="TextBox 1">
            <a:extLst>
              <a:ext uri="{FF2B5EF4-FFF2-40B4-BE49-F238E27FC236}">
                <a16:creationId xmlns:a16="http://schemas.microsoft.com/office/drawing/2014/main" id="{A4513DA9-9BEC-BF44-9ECB-35E64E850BAC}"/>
              </a:ext>
            </a:extLst>
          </p:cNvPr>
          <p:cNvSpPr txBox="1"/>
          <p:nvPr/>
        </p:nvSpPr>
        <p:spPr>
          <a:xfrm>
            <a:off x="2195736" y="5476482"/>
            <a:ext cx="5052466" cy="1077218"/>
          </a:xfrm>
          <a:prstGeom prst="rect">
            <a:avLst/>
          </a:prstGeom>
          <a:noFill/>
        </p:spPr>
        <p:txBody>
          <a:bodyPr wrap="square" rtlCol="0">
            <a:spAutoFit/>
          </a:bodyPr>
          <a:lstStyle/>
          <a:p>
            <a:pPr algn="r"/>
            <a:r>
              <a:rPr lang="en-GB" sz="1600" dirty="0">
                <a:latin typeface="+mn-lt"/>
              </a:rPr>
              <a:t>Higgins, S. (2018) </a:t>
            </a:r>
            <a:r>
              <a:rPr lang="en-GB" sz="1600" i="1" dirty="0">
                <a:latin typeface="+mn-lt"/>
              </a:rPr>
              <a:t>Improving Learning: Meta-analysis of Intervention Research in Education </a:t>
            </a:r>
            <a:r>
              <a:rPr lang="en-GB" sz="1600" dirty="0">
                <a:latin typeface="+mn-lt"/>
              </a:rPr>
              <a:t>Cambridge: Cambridge University Press </a:t>
            </a:r>
            <a:r>
              <a:rPr lang="en-GB" sz="1600" u="sng" dirty="0">
                <a:latin typeface="+mn-lt"/>
                <a:hlinkClick r:id="rId9"/>
              </a:rPr>
              <a:t>http://dx.doi.10.1017.9781139519618</a:t>
            </a:r>
            <a:r>
              <a:rPr lang="en-GB" sz="1600" dirty="0">
                <a:latin typeface="+mn-lt"/>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EEF Archive aims:</a:t>
            </a:r>
          </a:p>
        </p:txBody>
      </p:sp>
      <p:sp>
        <p:nvSpPr>
          <p:cNvPr id="3" name="Content Placeholder 2"/>
          <p:cNvSpPr>
            <a:spLocks noGrp="1"/>
          </p:cNvSpPr>
          <p:nvPr>
            <p:ph idx="1"/>
          </p:nvPr>
        </p:nvSpPr>
        <p:spPr>
          <a:xfrm>
            <a:off x="684212" y="1989138"/>
            <a:ext cx="7920235" cy="3816350"/>
          </a:xfrm>
        </p:spPr>
        <p:txBody>
          <a:bodyPr/>
          <a:lstStyle/>
          <a:p>
            <a:r>
              <a:rPr lang="en-US" sz="2000" dirty="0"/>
              <a:t>1.	To track the impact of EEF projects longitudinally (by linking to the National Pupil Database)</a:t>
            </a:r>
          </a:p>
          <a:p>
            <a:r>
              <a:rPr lang="en-US" sz="2000" dirty="0"/>
              <a:t>2.	To compare and group the effects of different projects so to draw lessons about which approaches to teaching and learning are most effective generally, and which are effective for different groups (such as FSM)</a:t>
            </a:r>
          </a:p>
          <a:p>
            <a:r>
              <a:rPr lang="en-US" sz="2000" dirty="0"/>
              <a:t>3.	To answer methodological questions about research design, analysis and outcome measurement in educational trials</a:t>
            </a:r>
          </a:p>
          <a:p>
            <a:r>
              <a:rPr lang="en-US" sz="2000" dirty="0"/>
              <a:t>4.	To investigate the cumulative impact of projects on schools and pupils; and</a:t>
            </a:r>
          </a:p>
          <a:p>
            <a:r>
              <a:rPr lang="en-US" sz="2000" dirty="0"/>
              <a:t>5.	To understand better EEF’s target group of disadvantaged pupils.</a:t>
            </a:r>
          </a:p>
          <a:p>
            <a:endParaRPr lang="en-US" dirty="0"/>
          </a:p>
        </p:txBody>
      </p:sp>
    </p:spTree>
    <p:extLst>
      <p:ext uri="{BB962C8B-B14F-4D97-AF65-F5344CB8AC3E}">
        <p14:creationId xmlns:p14="http://schemas.microsoft.com/office/powerpoint/2010/main" val="14127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143000"/>
          </a:xfrm>
        </p:spPr>
        <p:txBody>
          <a:bodyPr/>
          <a:lstStyle/>
          <a:p>
            <a:r>
              <a:rPr lang="en-US" dirty="0"/>
              <a:t>The Archiving Process</a:t>
            </a:r>
          </a:p>
        </p:txBody>
      </p:sp>
      <p:sp>
        <p:nvSpPr>
          <p:cNvPr id="3" name="Content Placeholder 2"/>
          <p:cNvSpPr>
            <a:spLocks noGrp="1"/>
          </p:cNvSpPr>
          <p:nvPr>
            <p:ph idx="1"/>
          </p:nvPr>
        </p:nvSpPr>
        <p:spPr>
          <a:xfrm>
            <a:off x="539552" y="1412776"/>
            <a:ext cx="8424936" cy="3816350"/>
          </a:xfrm>
        </p:spPr>
        <p:txBody>
          <a:bodyPr/>
          <a:lstStyle/>
          <a:p>
            <a:r>
              <a:rPr lang="en-US" sz="2400" dirty="0"/>
              <a:t>Independent evaluator submits data from EEF project to FFT</a:t>
            </a:r>
          </a:p>
          <a:p>
            <a:r>
              <a:rPr lang="en-US" sz="2400" dirty="0"/>
              <a:t>FFT re-match with National Pupil Database (NPD)</a:t>
            </a:r>
          </a:p>
          <a:p>
            <a:r>
              <a:rPr lang="en-US" sz="2400" dirty="0"/>
              <a:t>Batch transfers to Durham every six months</a:t>
            </a:r>
          </a:p>
          <a:p>
            <a:r>
              <a:rPr lang="en-US" sz="2400" dirty="0"/>
              <a:t>New NPD data added when available (annually)</a:t>
            </a:r>
          </a:p>
          <a:p>
            <a:endParaRPr lang="en-US" sz="2400" dirty="0"/>
          </a:p>
          <a:p>
            <a:r>
              <a:rPr lang="en-US" sz="2400" dirty="0"/>
              <a:t>65 projects to date (out of 135 commissioned)</a:t>
            </a:r>
          </a:p>
          <a:p>
            <a:r>
              <a:rPr lang="en-US" sz="2400" dirty="0"/>
              <a:t>About 750,000 pupils</a:t>
            </a:r>
          </a:p>
          <a:p>
            <a:endParaRPr lang="en-US" sz="2400" dirty="0"/>
          </a:p>
          <a:p>
            <a:r>
              <a:rPr lang="en-US" sz="2400" dirty="0"/>
              <a:t>EEF Archive small grants – </a:t>
            </a:r>
            <a:r>
              <a:rPr lang="en-US" sz="2400" dirty="0" err="1"/>
              <a:t>DfE</a:t>
            </a:r>
            <a:r>
              <a:rPr lang="en-US" sz="2400" dirty="0"/>
              <a:t>/ONS</a:t>
            </a:r>
          </a:p>
        </p:txBody>
      </p:sp>
    </p:spTree>
    <p:extLst>
      <p:ext uri="{BB962C8B-B14F-4D97-AF65-F5344CB8AC3E}">
        <p14:creationId xmlns:p14="http://schemas.microsoft.com/office/powerpoint/2010/main" val="131557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3568" y="332656"/>
            <a:ext cx="7772400" cy="515144"/>
          </a:xfrm>
        </p:spPr>
        <p:txBody>
          <a:bodyPr/>
          <a:lstStyle/>
          <a:p>
            <a:r>
              <a:rPr lang="en-US" altLang="en-US"/>
              <a:t>Principles and caveats</a:t>
            </a:r>
          </a:p>
        </p:txBody>
      </p:sp>
      <p:sp>
        <p:nvSpPr>
          <p:cNvPr id="24578" name="Content Placeholder 2"/>
          <p:cNvSpPr>
            <a:spLocks noGrp="1"/>
          </p:cNvSpPr>
          <p:nvPr>
            <p:ph idx="1"/>
          </p:nvPr>
        </p:nvSpPr>
        <p:spPr>
          <a:xfrm>
            <a:off x="539552" y="1124744"/>
            <a:ext cx="7772400" cy="3816350"/>
          </a:xfrm>
        </p:spPr>
        <p:txBody>
          <a:bodyPr/>
          <a:lstStyle/>
          <a:p>
            <a:r>
              <a:rPr lang="en-US" altLang="en-US" sz="2000" i="1" dirty="0"/>
              <a:t>Principles</a:t>
            </a:r>
          </a:p>
          <a:p>
            <a:r>
              <a:rPr lang="en-US" altLang="en-US" sz="2000" dirty="0"/>
              <a:t>Independent evaluator’s peer-reviewed published estimate is always the official EEF finding for impact on attainment</a:t>
            </a:r>
          </a:p>
          <a:p>
            <a:r>
              <a:rPr lang="en-US" altLang="en-US" sz="2000" dirty="0"/>
              <a:t>Exploratory analysis to inform EEF’s evaluation strategy</a:t>
            </a:r>
          </a:p>
          <a:p>
            <a:r>
              <a:rPr lang="en-US" altLang="en-US" sz="2000" dirty="0"/>
              <a:t>Help to explain variation in trial impact</a:t>
            </a:r>
          </a:p>
          <a:p>
            <a:r>
              <a:rPr lang="en-US" altLang="en-US" sz="2000" dirty="0"/>
              <a:t>Agreed process should errors be identified</a:t>
            </a:r>
          </a:p>
          <a:p>
            <a:endParaRPr lang="en-US" altLang="en-US" sz="2000" dirty="0"/>
          </a:p>
          <a:p>
            <a:r>
              <a:rPr lang="en-US" altLang="en-US" sz="2000" i="1" dirty="0"/>
              <a:t>Caveats</a:t>
            </a:r>
          </a:p>
          <a:p>
            <a:r>
              <a:rPr lang="en-US" altLang="en-US" sz="2000" dirty="0"/>
              <a:t>Can’t always match N (4/39 projects greater than 10% difference)*</a:t>
            </a:r>
          </a:p>
          <a:p>
            <a:r>
              <a:rPr lang="en-US" altLang="en-US" sz="2000" dirty="0"/>
              <a:t>NPD data removed and re-matched</a:t>
            </a:r>
          </a:p>
          <a:p>
            <a:r>
              <a:rPr lang="en-US" altLang="en-US" sz="2000" dirty="0"/>
              <a:t>Additional covariates may alter the N and alter the effect size</a:t>
            </a:r>
          </a:p>
          <a:p>
            <a:r>
              <a:rPr lang="en-US" altLang="en-US" sz="2000" dirty="0"/>
              <a:t>Some raw scores transformed </a:t>
            </a:r>
          </a:p>
          <a:p>
            <a:r>
              <a:rPr lang="en-US" altLang="en-US" sz="2000" dirty="0"/>
              <a:t>Gain score distribution may differ from post-test</a:t>
            </a:r>
          </a:p>
        </p:txBody>
      </p:sp>
      <p:sp>
        <p:nvSpPr>
          <p:cNvPr id="2" name="TextBox 1"/>
          <p:cNvSpPr txBox="1"/>
          <p:nvPr/>
        </p:nvSpPr>
        <p:spPr>
          <a:xfrm>
            <a:off x="4443760" y="6453336"/>
            <a:ext cx="4577600" cy="276999"/>
          </a:xfrm>
          <a:prstGeom prst="rect">
            <a:avLst/>
          </a:prstGeom>
          <a:noFill/>
        </p:spPr>
        <p:txBody>
          <a:bodyPr wrap="none" rtlCol="0">
            <a:spAutoFit/>
          </a:bodyPr>
          <a:lstStyle/>
          <a:p>
            <a:r>
              <a:rPr lang="en-US" sz="1200" dirty="0">
                <a:latin typeface="+mn-lt"/>
              </a:rPr>
              <a:t>* ‘included in </a:t>
            </a:r>
            <a:r>
              <a:rPr lang="en-US" sz="1200">
                <a:latin typeface="+mn-lt"/>
              </a:rPr>
              <a:t>final analysis’ tag now required on deposit with FFT</a:t>
            </a:r>
          </a:p>
        </p:txBody>
      </p:sp>
    </p:spTree>
    <p:extLst>
      <p:ext uri="{BB962C8B-B14F-4D97-AF65-F5344CB8AC3E}">
        <p14:creationId xmlns:p14="http://schemas.microsoft.com/office/powerpoint/2010/main" val="200690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594" y="548680"/>
            <a:ext cx="7772400" cy="587152"/>
          </a:xfrm>
        </p:spPr>
        <p:txBody>
          <a:bodyPr/>
          <a:lstStyle/>
          <a:p>
            <a:r>
              <a:rPr lang="en-US" dirty="0"/>
              <a:t>Durham process and progress</a:t>
            </a:r>
          </a:p>
        </p:txBody>
      </p:sp>
      <p:sp>
        <p:nvSpPr>
          <p:cNvPr id="3" name="Content Placeholder 2"/>
          <p:cNvSpPr>
            <a:spLocks noGrp="1"/>
          </p:cNvSpPr>
          <p:nvPr>
            <p:ph idx="1"/>
          </p:nvPr>
        </p:nvSpPr>
        <p:spPr>
          <a:xfrm>
            <a:off x="679594" y="1268760"/>
            <a:ext cx="7772400" cy="3816350"/>
          </a:xfrm>
        </p:spPr>
        <p:txBody>
          <a:bodyPr/>
          <a:lstStyle/>
          <a:p>
            <a:r>
              <a:rPr lang="en-US" sz="2000" dirty="0"/>
              <a:t>Initial exploration</a:t>
            </a:r>
          </a:p>
          <a:p>
            <a:r>
              <a:rPr lang="en-US" sz="2000" dirty="0"/>
              <a:t>Development of analytic models</a:t>
            </a:r>
          </a:p>
          <a:p>
            <a:r>
              <a:rPr lang="en-US" dirty="0"/>
              <a:t>	Different effect size calculation (Cohen’s d, Hedges’ g, Glass’ </a:t>
            </a:r>
            <a:r>
              <a:rPr lang="en-US" dirty="0" err="1"/>
              <a:t>Δ</a:t>
            </a:r>
            <a:r>
              <a:rPr lang="en-US" dirty="0"/>
              <a:t>),</a:t>
            </a:r>
          </a:p>
          <a:p>
            <a:r>
              <a:rPr lang="en-US" dirty="0"/>
              <a:t>	Post-test only comparisons (</a:t>
            </a:r>
            <a:r>
              <a:rPr lang="el-GR" dirty="0"/>
              <a:t>δ</a:t>
            </a:r>
            <a:r>
              <a:rPr lang="en-US" dirty="0"/>
              <a:t>)</a:t>
            </a:r>
          </a:p>
          <a:p>
            <a:r>
              <a:rPr lang="en-US" dirty="0"/>
              <a:t>	Gain score</a:t>
            </a:r>
          </a:p>
          <a:p>
            <a:r>
              <a:rPr lang="en-US" dirty="0"/>
              <a:t>	Ordinary least squares (OLS)</a:t>
            </a:r>
          </a:p>
          <a:p>
            <a:r>
              <a:rPr lang="en-US" dirty="0"/>
              <a:t>	Multi-level models</a:t>
            </a:r>
          </a:p>
          <a:p>
            <a:r>
              <a:rPr lang="en-US" dirty="0"/>
              <a:t>		Explore variances within, between, total</a:t>
            </a:r>
          </a:p>
          <a:p>
            <a:r>
              <a:rPr lang="en-US" dirty="0"/>
              <a:t>		Frequentist</a:t>
            </a:r>
          </a:p>
          <a:p>
            <a:r>
              <a:rPr lang="en-US" dirty="0"/>
              <a:t>		Bayesian</a:t>
            </a:r>
          </a:p>
          <a:p>
            <a:r>
              <a:rPr lang="en-US" dirty="0"/>
              <a:t>	Design specific: individual </a:t>
            </a:r>
            <a:r>
              <a:rPr lang="en-US" dirty="0" err="1"/>
              <a:t>randomisation</a:t>
            </a:r>
            <a:r>
              <a:rPr lang="en-US" dirty="0"/>
              <a:t>, cluster, multi-site </a:t>
            </a:r>
          </a:p>
          <a:p>
            <a:endParaRPr lang="en-US" dirty="0"/>
          </a:p>
          <a:p>
            <a:r>
              <a:rPr lang="en-US" dirty="0"/>
              <a:t>R package ‘</a:t>
            </a:r>
            <a:r>
              <a:rPr lang="en-US" dirty="0" err="1"/>
              <a:t>EEFanalytics</a:t>
            </a:r>
            <a:r>
              <a:rPr lang="en-US" dirty="0"/>
              <a:t>’ </a:t>
            </a:r>
            <a:r>
              <a:rPr lang="en-GB" dirty="0">
                <a:solidFill>
                  <a:srgbClr val="0000FF"/>
                </a:solidFill>
                <a:latin typeface="-webkit-standard"/>
                <a:hlinkClick r:id="rId2">
                  <a:extLst>
                    <a:ext uri="{A12FA001-AC4F-418D-AE19-62706E023703}">
                      <ahyp:hlinkClr xmlns:ahyp="http://schemas.microsoft.com/office/drawing/2018/hyperlinkcolor" val="tx"/>
                    </a:ext>
                  </a:extLst>
                </a:hlinkClick>
              </a:rPr>
              <a:t>https://CRAN.R-project.org/package=eefAnalytics</a:t>
            </a:r>
            <a:endParaRPr lang="en-US" dirty="0"/>
          </a:p>
        </p:txBody>
      </p:sp>
      <p:sp>
        <p:nvSpPr>
          <p:cNvPr id="4" name="TextBox 3"/>
          <p:cNvSpPr txBox="1"/>
          <p:nvPr/>
        </p:nvSpPr>
        <p:spPr>
          <a:xfrm>
            <a:off x="2627784" y="5963434"/>
            <a:ext cx="6336704" cy="861774"/>
          </a:xfrm>
          <a:prstGeom prst="rect">
            <a:avLst/>
          </a:prstGeom>
          <a:noFill/>
        </p:spPr>
        <p:txBody>
          <a:bodyPr wrap="square" rtlCol="0">
            <a:spAutoFit/>
          </a:bodyPr>
          <a:lstStyle/>
          <a:p>
            <a:r>
              <a:rPr lang="en-US" sz="1200" dirty="0">
                <a:solidFill>
                  <a:srgbClr val="000000"/>
                </a:solidFill>
                <a:latin typeface="Arial" charset="0"/>
              </a:rPr>
              <a:t>Xiao Z., </a:t>
            </a:r>
            <a:r>
              <a:rPr lang="en-US" sz="1200" dirty="0" err="1">
                <a:solidFill>
                  <a:srgbClr val="000000"/>
                </a:solidFill>
                <a:latin typeface="Arial" charset="0"/>
              </a:rPr>
              <a:t>Kasim</a:t>
            </a:r>
            <a:r>
              <a:rPr lang="en-US" sz="1200" dirty="0">
                <a:solidFill>
                  <a:srgbClr val="000000"/>
                </a:solidFill>
                <a:latin typeface="Arial" charset="0"/>
              </a:rPr>
              <a:t>, A., Higgins, S.E. (2016) Same Difference? Understanding Variation in the Estimation of Effect Sizes from Educational Trials </a:t>
            </a:r>
            <a:r>
              <a:rPr lang="en-US" sz="1200" i="1" dirty="0">
                <a:solidFill>
                  <a:srgbClr val="000000"/>
                </a:solidFill>
                <a:latin typeface="Arial" charset="0"/>
              </a:rPr>
              <a:t>International Journal of Educational Research </a:t>
            </a:r>
            <a:r>
              <a:rPr lang="en-US" sz="1200" dirty="0">
                <a:solidFill>
                  <a:srgbClr val="000000"/>
                </a:solidFill>
                <a:latin typeface="Arial" charset="0"/>
              </a:rPr>
              <a:t>77: 1-14  </a:t>
            </a:r>
            <a:r>
              <a:rPr lang="en-US" sz="1200" u="sng" dirty="0">
                <a:solidFill>
                  <a:srgbClr val="000000"/>
                </a:solidFill>
                <a:latin typeface="Arial" charset="0"/>
                <a:hlinkClick r:id="rId3"/>
              </a:rPr>
              <a:t>http://dx.doi.org/10.1016/j.ijer.2016.02.001</a:t>
            </a:r>
            <a:r>
              <a:rPr lang="en-US" sz="1200" u="sng" dirty="0">
                <a:solidFill>
                  <a:srgbClr val="000000"/>
                </a:solidFill>
                <a:latin typeface="Arial" charset="0"/>
              </a:rPr>
              <a:t> </a:t>
            </a:r>
            <a:r>
              <a:rPr lang="en-US" sz="1200" dirty="0">
                <a:solidFill>
                  <a:srgbClr val="000000"/>
                </a:solidFill>
                <a:latin typeface="Arial" charset="0"/>
              </a:rPr>
              <a:t> </a:t>
            </a:r>
          </a:p>
          <a:p>
            <a:endParaRPr lang="en-US" sz="1400" dirty="0"/>
          </a:p>
        </p:txBody>
      </p:sp>
      <p:sp>
        <p:nvSpPr>
          <p:cNvPr id="5" name="Content Placeholder 2"/>
          <p:cNvSpPr txBox="1">
            <a:spLocks/>
          </p:cNvSpPr>
          <p:nvPr/>
        </p:nvSpPr>
        <p:spPr bwMode="auto">
          <a:xfrm>
            <a:off x="683568" y="1268760"/>
            <a:ext cx="7772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r>
              <a:rPr lang="en-US" sz="2000" kern="0" dirty="0"/>
              <a:t>Initial exploration</a:t>
            </a:r>
          </a:p>
          <a:p>
            <a:r>
              <a:rPr lang="en-US" sz="2000" kern="0" dirty="0"/>
              <a:t>Development of analytic models</a:t>
            </a:r>
          </a:p>
          <a:p>
            <a:r>
              <a:rPr lang="en-US" sz="1800" kern="0" dirty="0"/>
              <a:t>	Different effect size calculation (Cohen’s d, Hedges’ g, Glass’ </a:t>
            </a:r>
            <a:r>
              <a:rPr lang="en-US" sz="1800" kern="0" dirty="0" err="1"/>
              <a:t>Δ</a:t>
            </a:r>
            <a:r>
              <a:rPr lang="en-US" sz="1800" kern="0" dirty="0"/>
              <a:t>),</a:t>
            </a:r>
          </a:p>
          <a:p>
            <a:r>
              <a:rPr lang="en-US" sz="1800" kern="0" dirty="0"/>
              <a:t>	Post-test only comparisons (</a:t>
            </a:r>
            <a:r>
              <a:rPr lang="el-GR" sz="1800" kern="0" dirty="0"/>
              <a:t>δ</a:t>
            </a:r>
            <a:r>
              <a:rPr lang="en-US" sz="1800" kern="0" dirty="0"/>
              <a:t>)</a:t>
            </a:r>
          </a:p>
          <a:p>
            <a:r>
              <a:rPr lang="en-US" sz="1800" kern="0" dirty="0"/>
              <a:t>	</a:t>
            </a:r>
            <a:r>
              <a:rPr lang="en-US" sz="1800" kern="0" dirty="0">
                <a:solidFill>
                  <a:srgbClr val="FF0000"/>
                </a:solidFill>
              </a:rPr>
              <a:t>Gain score</a:t>
            </a:r>
          </a:p>
          <a:p>
            <a:r>
              <a:rPr lang="en-US" sz="1800" kern="0" dirty="0">
                <a:solidFill>
                  <a:srgbClr val="FF0000"/>
                </a:solidFill>
              </a:rPr>
              <a:t>	Ordinary least squares (OLS)</a:t>
            </a:r>
          </a:p>
          <a:p>
            <a:r>
              <a:rPr lang="en-US" sz="1800" kern="0" dirty="0"/>
              <a:t>	</a:t>
            </a:r>
            <a:r>
              <a:rPr lang="en-US" sz="1800" kern="0" dirty="0">
                <a:solidFill>
                  <a:srgbClr val="00B050"/>
                </a:solidFill>
              </a:rPr>
              <a:t>Multi-level models</a:t>
            </a:r>
          </a:p>
          <a:p>
            <a:r>
              <a:rPr lang="en-US" sz="1800" kern="0" dirty="0">
                <a:solidFill>
                  <a:srgbClr val="00B050"/>
                </a:solidFill>
              </a:rPr>
              <a:t>		Explore variances within, between, total</a:t>
            </a:r>
          </a:p>
          <a:p>
            <a:r>
              <a:rPr lang="en-US" sz="1800" kern="0" dirty="0">
                <a:solidFill>
                  <a:srgbClr val="00B050"/>
                </a:solidFill>
              </a:rPr>
              <a:t>		Frequentist</a:t>
            </a:r>
          </a:p>
          <a:p>
            <a:r>
              <a:rPr lang="en-US" sz="1800" kern="0" dirty="0">
                <a:solidFill>
                  <a:srgbClr val="00B050"/>
                </a:solidFill>
              </a:rPr>
              <a:t>		Bayesian</a:t>
            </a:r>
          </a:p>
          <a:p>
            <a:r>
              <a:rPr lang="en-US" sz="1800" kern="0" dirty="0"/>
              <a:t>	</a:t>
            </a:r>
            <a:r>
              <a:rPr lang="en-US" sz="1800" kern="0" dirty="0">
                <a:solidFill>
                  <a:srgbClr val="0070C0"/>
                </a:solidFill>
              </a:rPr>
              <a:t>Design specific: individual </a:t>
            </a:r>
            <a:r>
              <a:rPr lang="en-US" sz="1800" kern="0" dirty="0" err="1">
                <a:solidFill>
                  <a:srgbClr val="0070C0"/>
                </a:solidFill>
              </a:rPr>
              <a:t>randomisation</a:t>
            </a:r>
            <a:r>
              <a:rPr lang="en-US" sz="1800" kern="0" dirty="0">
                <a:solidFill>
                  <a:srgbClr val="0070C0"/>
                </a:solidFill>
              </a:rPr>
              <a:t>, cluster, multi-site </a:t>
            </a:r>
          </a:p>
        </p:txBody>
      </p:sp>
      <p:sp>
        <p:nvSpPr>
          <p:cNvPr id="6" name="TextBox 5"/>
          <p:cNvSpPr txBox="1"/>
          <p:nvPr/>
        </p:nvSpPr>
        <p:spPr>
          <a:xfrm>
            <a:off x="6348066" y="2764803"/>
            <a:ext cx="2521844" cy="1169551"/>
          </a:xfrm>
          <a:prstGeom prst="rect">
            <a:avLst/>
          </a:prstGeom>
          <a:noFill/>
        </p:spPr>
        <p:txBody>
          <a:bodyPr wrap="none" rtlCol="0">
            <a:spAutoFit/>
          </a:bodyPr>
          <a:lstStyle/>
          <a:p>
            <a:r>
              <a:rPr lang="en-US" sz="1400" i="1" kern="0" dirty="0">
                <a:latin typeface="+mn-lt"/>
              </a:rPr>
              <a:t>Control for:</a:t>
            </a:r>
          </a:p>
          <a:p>
            <a:r>
              <a:rPr lang="en-US" sz="1400" i="1" kern="0" dirty="0">
                <a:latin typeface="+mn-lt"/>
              </a:rPr>
              <a:t>	</a:t>
            </a:r>
            <a:r>
              <a:rPr lang="en-US" sz="1400" i="1" kern="0" dirty="0">
                <a:solidFill>
                  <a:srgbClr val="FF0000"/>
                </a:solidFill>
                <a:latin typeface="+mn-lt"/>
              </a:rPr>
              <a:t>Baseline</a:t>
            </a:r>
          </a:p>
          <a:p>
            <a:r>
              <a:rPr lang="en-US" sz="1400" i="1" kern="0" dirty="0">
                <a:latin typeface="+mn-lt"/>
              </a:rPr>
              <a:t>	</a:t>
            </a:r>
            <a:r>
              <a:rPr lang="en-US" sz="1400" i="1" kern="0" dirty="0">
                <a:solidFill>
                  <a:srgbClr val="00B050"/>
                </a:solidFill>
                <a:latin typeface="+mn-lt"/>
              </a:rPr>
              <a:t>School/ clustering</a:t>
            </a:r>
          </a:p>
          <a:p>
            <a:r>
              <a:rPr lang="en-US" sz="1400" i="1" kern="0" dirty="0">
                <a:latin typeface="+mn-lt"/>
              </a:rPr>
              <a:t>	</a:t>
            </a:r>
            <a:r>
              <a:rPr lang="en-US" sz="1400" i="1" kern="0" dirty="0">
                <a:solidFill>
                  <a:srgbClr val="0070C0"/>
                </a:solidFill>
                <a:latin typeface="+mn-lt"/>
              </a:rPr>
              <a:t>Design</a:t>
            </a:r>
          </a:p>
          <a:p>
            <a:endParaRPr lang="en-US" sz="1400" dirty="0"/>
          </a:p>
        </p:txBody>
      </p:sp>
    </p:spTree>
    <p:extLst>
      <p:ext uri="{BB962C8B-B14F-4D97-AF65-F5344CB8AC3E}">
        <p14:creationId xmlns:p14="http://schemas.microsoft.com/office/powerpoint/2010/main" val="20078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500"/>
                            </p:stCondLst>
                            <p:childTnLst>
                              <p:par>
                                <p:cTn id="9" presetID="1" presetClass="entr" presetSubtype="0" fill="hold"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par>
                          <p:cTn id="11" fill="hold">
                            <p:stCondLst>
                              <p:cond delay="6500"/>
                            </p:stCondLst>
                            <p:childTnLst>
                              <p:par>
                                <p:cTn id="12" presetID="1" presetClass="entr" presetSubtype="0" fill="hold" nodeType="afterEffect">
                                  <p:stCondLst>
                                    <p:cond delay="100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par>
                          <p:cTn id="14" fill="hold">
                            <p:stCondLst>
                              <p:cond delay="7500"/>
                            </p:stCondLst>
                            <p:childTnLst>
                              <p:par>
                                <p:cTn id="15" presetID="1" presetClass="entr" presetSubtype="0" fill="hold" nodeType="afterEffect">
                                  <p:stCondLst>
                                    <p:cond delay="100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par>
                          <p:cTn id="17" fill="hold">
                            <p:stCondLst>
                              <p:cond delay="8500"/>
                            </p:stCondLst>
                            <p:childTnLst>
                              <p:par>
                                <p:cTn id="18" presetID="1" presetClass="entr" presetSubtype="0" fill="hold" nodeType="afterEffect">
                                  <p:stCondLst>
                                    <p:cond delay="100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716463" y="333375"/>
            <a:ext cx="3670300" cy="801688"/>
          </a:xfrm>
        </p:spPr>
        <p:txBody>
          <a:bodyPr/>
          <a:lstStyle/>
          <a:p>
            <a:r>
              <a:rPr lang="en-US" altLang="en-US"/>
              <a:t>Initial findings</a:t>
            </a:r>
          </a:p>
        </p:txBody>
      </p:sp>
      <p:sp>
        <p:nvSpPr>
          <p:cNvPr id="26626" name="Content Placeholder 2"/>
          <p:cNvSpPr>
            <a:spLocks noGrp="1"/>
          </p:cNvSpPr>
          <p:nvPr>
            <p:ph idx="1"/>
          </p:nvPr>
        </p:nvSpPr>
        <p:spPr>
          <a:xfrm>
            <a:off x="3994150" y="1131888"/>
            <a:ext cx="4970463" cy="3816350"/>
          </a:xfrm>
        </p:spPr>
        <p:txBody>
          <a:bodyPr/>
          <a:lstStyle/>
          <a:p>
            <a:r>
              <a:rPr lang="en-US" altLang="en-US" dirty="0"/>
              <a:t>17 EEF projects</a:t>
            </a:r>
          </a:p>
          <a:p>
            <a:r>
              <a:rPr lang="en-US" altLang="en-US" dirty="0"/>
              <a:t>Four analytic models</a:t>
            </a:r>
          </a:p>
          <a:p>
            <a:endParaRPr lang="en-US" altLang="en-US" dirty="0"/>
          </a:p>
          <a:p>
            <a:r>
              <a:rPr lang="en-US" altLang="en-US" i="1" dirty="0"/>
              <a:t>Findings</a:t>
            </a:r>
          </a:p>
          <a:p>
            <a:r>
              <a:rPr lang="en-US" altLang="en-US" dirty="0"/>
              <a:t>Results converge in larger, unproblematic trials</a:t>
            </a:r>
          </a:p>
          <a:p>
            <a:r>
              <a:rPr lang="en-US" altLang="en-US" dirty="0"/>
              <a:t>Point estimates and estimates of precision vary when trials are problematic (e.g. testing issues, </a:t>
            </a:r>
            <a:r>
              <a:rPr lang="en-US" altLang="en-US" dirty="0" err="1"/>
              <a:t>randomisation</a:t>
            </a:r>
            <a:r>
              <a:rPr lang="en-US" altLang="en-US" dirty="0"/>
              <a:t>), when design and analysis not matched; with different co-variates added; when outcomes are different or transformed (e.g. z-scores)</a:t>
            </a:r>
          </a:p>
          <a:p>
            <a:r>
              <a:rPr lang="en-US" altLang="en-US" dirty="0"/>
              <a:t>Results tend to diverge if ICC ≥ 0.2 and there are few clusters/schools</a:t>
            </a:r>
          </a:p>
          <a:p>
            <a:r>
              <a:rPr lang="en-US" altLang="en-US" dirty="0"/>
              <a:t>MLM total variance ‘most conservative’ model (wider Confidence Intervals)</a:t>
            </a:r>
          </a:p>
          <a:p>
            <a:r>
              <a:rPr lang="en-US" altLang="en-US" dirty="0"/>
              <a:t>Bayesian estimates identical but more precise (narrower Credible Intervals)</a:t>
            </a:r>
          </a:p>
          <a:p>
            <a:endParaRPr lang="en-US" altLang="en-US" dirty="0"/>
          </a:p>
        </p:txBody>
      </p:sp>
      <p:pic>
        <p:nvPicPr>
          <p:cNvPr id="2662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92150"/>
            <a:ext cx="3783013"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01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a:t>
            </a:r>
          </a:p>
        </p:txBody>
      </p:sp>
      <p:sp>
        <p:nvSpPr>
          <p:cNvPr id="3" name="Content Placeholder 2"/>
          <p:cNvSpPr>
            <a:spLocks noGrp="1"/>
          </p:cNvSpPr>
          <p:nvPr>
            <p:ph idx="1"/>
          </p:nvPr>
        </p:nvSpPr>
        <p:spPr>
          <a:xfrm>
            <a:off x="685800" y="1752600"/>
            <a:ext cx="7772400" cy="3816350"/>
          </a:xfrm>
        </p:spPr>
        <p:txBody>
          <a:bodyPr/>
          <a:lstStyle/>
          <a:p>
            <a:r>
              <a:rPr lang="en-US" sz="2400" dirty="0"/>
              <a:t>56 outcomes from 39 projects</a:t>
            </a:r>
          </a:p>
          <a:p>
            <a:r>
              <a:rPr lang="en-US" sz="2400" dirty="0"/>
              <a:t>32 outcomes small difference ≤  0.05</a:t>
            </a:r>
          </a:p>
          <a:p>
            <a:r>
              <a:rPr lang="en-US" sz="2400" dirty="0"/>
              <a:t>19 between 0.06 and 0.10</a:t>
            </a:r>
          </a:p>
          <a:p>
            <a:r>
              <a:rPr lang="en-US" sz="2400" dirty="0"/>
              <a:t>2 between 0.11 and 0.19</a:t>
            </a:r>
          </a:p>
          <a:p>
            <a:r>
              <a:rPr lang="en-US" sz="2400" dirty="0"/>
              <a:t>2  large difference </a:t>
            </a:r>
            <a:r>
              <a:rPr lang="mr-IN" sz="2400" dirty="0"/>
              <a:t>&gt;</a:t>
            </a:r>
            <a:r>
              <a:rPr lang="en-US" sz="2400" dirty="0"/>
              <a:t> 0.20 </a:t>
            </a:r>
            <a:r>
              <a:rPr lang="en-US" sz="1600" dirty="0"/>
              <a:t>(Discover Summer School, Mind the Gap)</a:t>
            </a:r>
          </a:p>
          <a:p>
            <a:endParaRPr lang="en-US" sz="2400" dirty="0"/>
          </a:p>
          <a:p>
            <a:r>
              <a:rPr lang="en-US" sz="2400" b="1" dirty="0"/>
              <a:t>Mean difference is zero</a:t>
            </a:r>
          </a:p>
          <a:p>
            <a:endParaRPr lang="en-US" sz="1600" dirty="0"/>
          </a:p>
          <a:p>
            <a:endParaRPr lang="en-US" dirty="0"/>
          </a:p>
          <a:p>
            <a:r>
              <a:rPr lang="en-US" dirty="0"/>
              <a:t> </a:t>
            </a:r>
          </a:p>
        </p:txBody>
      </p:sp>
    </p:spTree>
    <p:extLst>
      <p:ext uri="{BB962C8B-B14F-4D97-AF65-F5344CB8AC3E}">
        <p14:creationId xmlns:p14="http://schemas.microsoft.com/office/powerpoint/2010/main" val="183866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en-US" dirty="0"/>
              <a:t>Variation in estimates</a:t>
            </a:r>
          </a:p>
        </p:txBody>
      </p:sp>
      <p:sp>
        <p:nvSpPr>
          <p:cNvPr id="16386" name="TextBox 7"/>
          <p:cNvSpPr txBox="1">
            <a:spLocks noChangeArrowheads="1"/>
          </p:cNvSpPr>
          <p:nvPr/>
        </p:nvSpPr>
        <p:spPr bwMode="auto">
          <a:xfrm>
            <a:off x="685800" y="4797152"/>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sz="1600" dirty="0">
                <a:latin typeface="Arial" charset="0"/>
                <a:ea typeface="Arial" charset="0"/>
                <a:cs typeface="Arial" charset="0"/>
              </a:rPr>
              <a:t>Stem and leaf plot of differences between Evaluator and archive MLM total variance estimates for 56 primary outcomes across 39 projects</a:t>
            </a:r>
            <a:endParaRPr lang="en-US" altLang="en-US" sz="1400" dirty="0">
              <a:latin typeface="Arial" charset="0"/>
              <a:ea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63554966"/>
              </p:ext>
            </p:extLst>
          </p:nvPr>
        </p:nvGraphicFramePr>
        <p:xfrm>
          <a:off x="716306" y="2208076"/>
          <a:ext cx="7772400" cy="2133600"/>
        </p:xfrm>
        <a:graphic>
          <a:graphicData uri="http://schemas.openxmlformats.org/drawingml/2006/table">
            <a:tbl>
              <a:tblPr>
                <a:tableStyleId>{5C22544A-7EE6-4342-B048-85BDC9FD1C3A}</a:tableStyleId>
              </a:tblPr>
              <a:tblGrid>
                <a:gridCol w="789856">
                  <a:extLst>
                    <a:ext uri="{9D8B030D-6E8A-4147-A177-3AD203B41FA5}">
                      <a16:colId xmlns:a16="http://schemas.microsoft.com/office/drawing/2014/main" val="20000"/>
                    </a:ext>
                  </a:extLst>
                </a:gridCol>
                <a:gridCol w="6982544">
                  <a:extLst>
                    <a:ext uri="{9D8B030D-6E8A-4147-A177-3AD203B41FA5}">
                      <a16:colId xmlns:a16="http://schemas.microsoft.com/office/drawing/2014/main" val="20001"/>
                    </a:ext>
                  </a:extLst>
                </a:gridCol>
              </a:tblGrid>
              <a:tr h="0">
                <a:tc>
                  <a:txBody>
                    <a:bodyPr/>
                    <a:lstStyle/>
                    <a:p>
                      <a:pPr>
                        <a:spcAft>
                          <a:spcPts val="0"/>
                        </a:spcAft>
                      </a:pPr>
                      <a:r>
                        <a:rPr lang="en-US" sz="2000">
                          <a:effectLst/>
                        </a:rPr>
                        <a:t>Stem</a:t>
                      </a:r>
                      <a:endParaRPr lang="en-GB" sz="2000">
                        <a:effectLst/>
                        <a:latin typeface="Calibri" charset="0"/>
                        <a:ea typeface="Calibri" charset="0"/>
                        <a:cs typeface="Times New Roman" charset="0"/>
                      </a:endParaRPr>
                    </a:p>
                  </a:txBody>
                  <a:tcPr marL="68580" marR="68580" marT="0" marB="0"/>
                </a:tc>
                <a:tc>
                  <a:txBody>
                    <a:bodyPr/>
                    <a:lstStyle/>
                    <a:p>
                      <a:pPr>
                        <a:spcAft>
                          <a:spcPts val="0"/>
                        </a:spcAft>
                      </a:pPr>
                      <a:r>
                        <a:rPr lang="en-US" sz="2000">
                          <a:effectLst/>
                        </a:rPr>
                        <a:t>Leaf</a:t>
                      </a:r>
                      <a:endParaRPr lang="en-GB" sz="20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en-US" sz="2000">
                          <a:effectLst/>
                        </a:rPr>
                        <a:t>-0.2</a:t>
                      </a:r>
                      <a:endParaRPr lang="en-GB" sz="2000">
                        <a:effectLst/>
                      </a:endParaRPr>
                    </a:p>
                    <a:p>
                      <a:pPr>
                        <a:spcAft>
                          <a:spcPts val="0"/>
                        </a:spcAft>
                      </a:pPr>
                      <a:r>
                        <a:rPr lang="en-US" sz="2000">
                          <a:effectLst/>
                        </a:rPr>
                        <a:t>-0.1</a:t>
                      </a:r>
                      <a:endParaRPr lang="en-GB" sz="2000">
                        <a:effectLst/>
                      </a:endParaRPr>
                    </a:p>
                    <a:p>
                      <a:pPr>
                        <a:spcAft>
                          <a:spcPts val="0"/>
                        </a:spcAft>
                      </a:pPr>
                      <a:r>
                        <a:rPr lang="en-US" sz="2000">
                          <a:effectLst/>
                        </a:rPr>
                        <a:t>-0.0</a:t>
                      </a:r>
                      <a:endParaRPr lang="en-GB" sz="2000">
                        <a:effectLst/>
                      </a:endParaRPr>
                    </a:p>
                    <a:p>
                      <a:pPr>
                        <a:spcAft>
                          <a:spcPts val="0"/>
                        </a:spcAft>
                      </a:pPr>
                      <a:r>
                        <a:rPr lang="en-US" sz="2000">
                          <a:effectLst/>
                        </a:rPr>
                        <a:t> 0.0</a:t>
                      </a:r>
                      <a:endParaRPr lang="en-GB" sz="2000">
                        <a:effectLst/>
                        <a:latin typeface="Calibri" charset="0"/>
                        <a:ea typeface="Calibri" charset="0"/>
                        <a:cs typeface="Times New Roman" charset="0"/>
                      </a:endParaRPr>
                    </a:p>
                  </a:txBody>
                  <a:tcPr marL="68580" marR="68580" marT="0" marB="0"/>
                </a:tc>
                <a:tc>
                  <a:txBody>
                    <a:bodyPr/>
                    <a:lstStyle/>
                    <a:p>
                      <a:pPr>
                        <a:spcAft>
                          <a:spcPts val="0"/>
                        </a:spcAft>
                      </a:pPr>
                      <a:r>
                        <a:rPr lang="en-US" sz="2000" dirty="0">
                          <a:effectLst/>
                        </a:rPr>
                        <a:t>5</a:t>
                      </a:r>
                      <a:endParaRPr lang="en-GB" sz="2000" dirty="0">
                        <a:effectLst/>
                      </a:endParaRPr>
                    </a:p>
                    <a:p>
                      <a:pPr>
                        <a:spcAft>
                          <a:spcPts val="0"/>
                        </a:spcAft>
                      </a:pPr>
                      <a:r>
                        <a:rPr lang="en-US" sz="2000" dirty="0">
                          <a:effectLst/>
                        </a:rPr>
                        <a:t>0</a:t>
                      </a:r>
                      <a:endParaRPr lang="en-GB" sz="2000" dirty="0">
                        <a:effectLst/>
                      </a:endParaRPr>
                    </a:p>
                    <a:p>
                      <a:pPr>
                        <a:spcAft>
                          <a:spcPts val="0"/>
                        </a:spcAft>
                      </a:pPr>
                      <a:r>
                        <a:rPr lang="en-US" sz="2000" dirty="0">
                          <a:effectLst/>
                        </a:rPr>
                        <a:t>1 1 1 1 2 3 4 4 4 4 4 4 4 5 5 5 5 6 6 6 7 7 7 7 7 8 9 9 </a:t>
                      </a:r>
                      <a:endParaRPr lang="en-GB" sz="2000" dirty="0">
                        <a:effectLst/>
                      </a:endParaRPr>
                    </a:p>
                    <a:p>
                      <a:pPr>
                        <a:spcAft>
                          <a:spcPts val="0"/>
                        </a:spcAft>
                      </a:pPr>
                      <a:r>
                        <a:rPr lang="en-US" sz="2000" dirty="0">
                          <a:effectLst/>
                        </a:rPr>
                        <a:t>0 0 0 0 1 1 1 1 2 3 4 4 4 5 5 5 6 7 7 8 8 8</a:t>
                      </a:r>
                      <a:endParaRPr lang="en-GB" sz="20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en-US" sz="2000">
                          <a:effectLst/>
                        </a:rPr>
                        <a:t> 0.1</a:t>
                      </a:r>
                      <a:endParaRPr lang="en-GB" sz="2000">
                        <a:effectLst/>
                        <a:latin typeface="Calibri" charset="0"/>
                        <a:ea typeface="Calibri" charset="0"/>
                        <a:cs typeface="Times New Roman" charset="0"/>
                      </a:endParaRPr>
                    </a:p>
                  </a:txBody>
                  <a:tcPr marL="68580" marR="68580" marT="0" marB="0"/>
                </a:tc>
                <a:tc>
                  <a:txBody>
                    <a:bodyPr/>
                    <a:lstStyle/>
                    <a:p>
                      <a:pPr>
                        <a:spcAft>
                          <a:spcPts val="0"/>
                        </a:spcAft>
                      </a:pPr>
                      <a:r>
                        <a:rPr lang="en-US" sz="2000">
                          <a:effectLst/>
                        </a:rPr>
                        <a:t>1 5 7 7 8</a:t>
                      </a:r>
                      <a:endParaRPr lang="en-GB" sz="20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0">
                <a:tc>
                  <a:txBody>
                    <a:bodyPr/>
                    <a:lstStyle/>
                    <a:p>
                      <a:pPr>
                        <a:spcAft>
                          <a:spcPts val="0"/>
                        </a:spcAft>
                      </a:pPr>
                      <a:r>
                        <a:rPr lang="en-US" sz="2000">
                          <a:effectLst/>
                        </a:rPr>
                        <a:t> 0.2</a:t>
                      </a:r>
                      <a:endParaRPr lang="en-GB" sz="2000">
                        <a:effectLst/>
                        <a:latin typeface="Calibri" charset="0"/>
                        <a:ea typeface="Calibri" charset="0"/>
                        <a:cs typeface="Times New Roman" charset="0"/>
                      </a:endParaRPr>
                    </a:p>
                  </a:txBody>
                  <a:tcPr marL="68580" marR="68580" marT="0" marB="0"/>
                </a:tc>
                <a:tc>
                  <a:txBody>
                    <a:bodyPr/>
                    <a:lstStyle/>
                    <a:p>
                      <a:pPr>
                        <a:spcAft>
                          <a:spcPts val="0"/>
                        </a:spcAft>
                      </a:pPr>
                      <a:r>
                        <a:rPr lang="en-US" sz="2000" dirty="0">
                          <a:effectLst/>
                        </a:rPr>
                        <a:t>4</a:t>
                      </a:r>
                      <a:endParaRPr lang="en-GB" sz="20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53315298"/>
              </p:ext>
            </p:extLst>
          </p:nvPr>
        </p:nvGraphicFramePr>
        <p:xfrm>
          <a:off x="716306" y="2208076"/>
          <a:ext cx="7772400" cy="2133600"/>
        </p:xfrm>
        <a:graphic>
          <a:graphicData uri="http://schemas.openxmlformats.org/drawingml/2006/table">
            <a:tbl>
              <a:tblPr>
                <a:tableStyleId>{5C22544A-7EE6-4342-B048-85BDC9FD1C3A}</a:tableStyleId>
              </a:tblPr>
              <a:tblGrid>
                <a:gridCol w="789856">
                  <a:extLst>
                    <a:ext uri="{9D8B030D-6E8A-4147-A177-3AD203B41FA5}">
                      <a16:colId xmlns:a16="http://schemas.microsoft.com/office/drawing/2014/main" val="20000"/>
                    </a:ext>
                  </a:extLst>
                </a:gridCol>
                <a:gridCol w="6982544">
                  <a:extLst>
                    <a:ext uri="{9D8B030D-6E8A-4147-A177-3AD203B41FA5}">
                      <a16:colId xmlns:a16="http://schemas.microsoft.com/office/drawing/2014/main" val="20001"/>
                    </a:ext>
                  </a:extLst>
                </a:gridCol>
              </a:tblGrid>
              <a:tr h="0">
                <a:tc>
                  <a:txBody>
                    <a:bodyPr/>
                    <a:lstStyle/>
                    <a:p>
                      <a:pPr>
                        <a:spcAft>
                          <a:spcPts val="0"/>
                        </a:spcAft>
                      </a:pPr>
                      <a:r>
                        <a:rPr lang="en-US" sz="2000">
                          <a:effectLst/>
                        </a:rPr>
                        <a:t>Stem</a:t>
                      </a:r>
                      <a:endParaRPr lang="en-GB" sz="2000">
                        <a:effectLst/>
                        <a:latin typeface="Calibri" charset="0"/>
                        <a:ea typeface="Calibri" charset="0"/>
                        <a:cs typeface="Times New Roman" charset="0"/>
                      </a:endParaRPr>
                    </a:p>
                  </a:txBody>
                  <a:tcPr marL="68580" marR="68580" marT="0" marB="0"/>
                </a:tc>
                <a:tc>
                  <a:txBody>
                    <a:bodyPr/>
                    <a:lstStyle/>
                    <a:p>
                      <a:pPr>
                        <a:spcAft>
                          <a:spcPts val="0"/>
                        </a:spcAft>
                      </a:pPr>
                      <a:r>
                        <a:rPr lang="en-US" sz="2000">
                          <a:effectLst/>
                        </a:rPr>
                        <a:t>Leaf</a:t>
                      </a:r>
                      <a:endParaRPr lang="en-GB" sz="20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en-US" sz="2000">
                          <a:effectLst/>
                        </a:rPr>
                        <a:t>-0.2</a:t>
                      </a:r>
                      <a:endParaRPr lang="en-GB" sz="2000">
                        <a:effectLst/>
                      </a:endParaRPr>
                    </a:p>
                    <a:p>
                      <a:pPr>
                        <a:spcAft>
                          <a:spcPts val="0"/>
                        </a:spcAft>
                      </a:pPr>
                      <a:r>
                        <a:rPr lang="en-US" sz="2000">
                          <a:effectLst/>
                        </a:rPr>
                        <a:t>-0.1</a:t>
                      </a:r>
                      <a:endParaRPr lang="en-GB" sz="2000">
                        <a:effectLst/>
                      </a:endParaRPr>
                    </a:p>
                    <a:p>
                      <a:pPr>
                        <a:spcAft>
                          <a:spcPts val="0"/>
                        </a:spcAft>
                      </a:pPr>
                      <a:r>
                        <a:rPr lang="en-US" sz="2000">
                          <a:effectLst/>
                        </a:rPr>
                        <a:t>-0.0</a:t>
                      </a:r>
                      <a:endParaRPr lang="en-GB" sz="2000">
                        <a:effectLst/>
                      </a:endParaRPr>
                    </a:p>
                    <a:p>
                      <a:pPr>
                        <a:spcAft>
                          <a:spcPts val="0"/>
                        </a:spcAft>
                      </a:pPr>
                      <a:r>
                        <a:rPr lang="en-US" sz="2000">
                          <a:effectLst/>
                        </a:rPr>
                        <a:t> 0.0</a:t>
                      </a:r>
                      <a:endParaRPr lang="en-GB" sz="2000">
                        <a:effectLst/>
                        <a:latin typeface="Calibri" charset="0"/>
                        <a:ea typeface="Calibri" charset="0"/>
                        <a:cs typeface="Times New Roman" charset="0"/>
                      </a:endParaRPr>
                    </a:p>
                  </a:txBody>
                  <a:tcPr marL="68580" marR="68580" marT="0" marB="0"/>
                </a:tc>
                <a:tc>
                  <a:txBody>
                    <a:bodyPr/>
                    <a:lstStyle/>
                    <a:p>
                      <a:pPr>
                        <a:spcAft>
                          <a:spcPts val="0"/>
                        </a:spcAft>
                      </a:pPr>
                      <a:r>
                        <a:rPr lang="en-US" sz="2000" dirty="0">
                          <a:effectLst/>
                        </a:rPr>
                        <a:t>5</a:t>
                      </a:r>
                      <a:endParaRPr lang="en-GB" sz="2000" dirty="0">
                        <a:effectLst/>
                      </a:endParaRPr>
                    </a:p>
                    <a:p>
                      <a:pPr>
                        <a:spcAft>
                          <a:spcPts val="0"/>
                        </a:spcAft>
                      </a:pPr>
                      <a:r>
                        <a:rPr lang="en-US" sz="2000" dirty="0">
                          <a:effectLst/>
                        </a:rPr>
                        <a:t>0</a:t>
                      </a:r>
                      <a:endParaRPr lang="en-GB" sz="2000" dirty="0">
                        <a:effectLst/>
                      </a:endParaRPr>
                    </a:p>
                    <a:p>
                      <a:pPr>
                        <a:spcAft>
                          <a:spcPts val="0"/>
                        </a:spcAft>
                      </a:pPr>
                      <a:r>
                        <a:rPr lang="en-US" sz="2000" dirty="0">
                          <a:solidFill>
                            <a:srgbClr val="FF0000"/>
                          </a:solidFill>
                          <a:effectLst/>
                        </a:rPr>
                        <a:t>1 1 1 1 2 3 4 4 4 4 4 4 4 5 5 5 5 </a:t>
                      </a:r>
                      <a:r>
                        <a:rPr lang="en-US" sz="2000" dirty="0">
                          <a:effectLst/>
                        </a:rPr>
                        <a:t>6 6 6 7 7 7 7 7 8 9 9 </a:t>
                      </a:r>
                      <a:endParaRPr lang="en-GB" sz="2000" dirty="0">
                        <a:effectLst/>
                      </a:endParaRPr>
                    </a:p>
                    <a:p>
                      <a:pPr>
                        <a:spcAft>
                          <a:spcPts val="0"/>
                        </a:spcAft>
                      </a:pPr>
                      <a:r>
                        <a:rPr lang="en-US" sz="2000" dirty="0">
                          <a:solidFill>
                            <a:srgbClr val="FF0000"/>
                          </a:solidFill>
                          <a:effectLst/>
                        </a:rPr>
                        <a:t>0 0 0 0 1 1 1 1 2 3 4 4 4 5 5 5 </a:t>
                      </a:r>
                      <a:r>
                        <a:rPr lang="en-US" sz="2000" dirty="0">
                          <a:effectLst/>
                        </a:rPr>
                        <a:t>6 7 7 8 8 8</a:t>
                      </a:r>
                      <a:endParaRPr lang="en-GB" sz="20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en-US" sz="2000">
                          <a:effectLst/>
                        </a:rPr>
                        <a:t> 0.1</a:t>
                      </a:r>
                      <a:endParaRPr lang="en-GB" sz="2000">
                        <a:effectLst/>
                        <a:latin typeface="Calibri" charset="0"/>
                        <a:ea typeface="Calibri" charset="0"/>
                        <a:cs typeface="Times New Roman" charset="0"/>
                      </a:endParaRPr>
                    </a:p>
                  </a:txBody>
                  <a:tcPr marL="68580" marR="68580" marT="0" marB="0"/>
                </a:tc>
                <a:tc>
                  <a:txBody>
                    <a:bodyPr/>
                    <a:lstStyle/>
                    <a:p>
                      <a:pPr>
                        <a:spcAft>
                          <a:spcPts val="0"/>
                        </a:spcAft>
                      </a:pPr>
                      <a:r>
                        <a:rPr lang="en-US" sz="2000">
                          <a:effectLst/>
                        </a:rPr>
                        <a:t>1 5 7 7 8</a:t>
                      </a:r>
                      <a:endParaRPr lang="en-GB" sz="20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0">
                <a:tc>
                  <a:txBody>
                    <a:bodyPr/>
                    <a:lstStyle/>
                    <a:p>
                      <a:pPr>
                        <a:spcAft>
                          <a:spcPts val="0"/>
                        </a:spcAft>
                      </a:pPr>
                      <a:r>
                        <a:rPr lang="en-US" sz="2000">
                          <a:effectLst/>
                        </a:rPr>
                        <a:t> 0.2</a:t>
                      </a:r>
                      <a:endParaRPr lang="en-GB" sz="2000">
                        <a:effectLst/>
                        <a:latin typeface="Calibri" charset="0"/>
                        <a:ea typeface="Calibri" charset="0"/>
                        <a:cs typeface="Times New Roman" charset="0"/>
                      </a:endParaRPr>
                    </a:p>
                  </a:txBody>
                  <a:tcPr marL="68580" marR="68580" marT="0" marB="0"/>
                </a:tc>
                <a:tc>
                  <a:txBody>
                    <a:bodyPr/>
                    <a:lstStyle/>
                    <a:p>
                      <a:pPr>
                        <a:spcAft>
                          <a:spcPts val="0"/>
                        </a:spcAft>
                      </a:pPr>
                      <a:r>
                        <a:rPr lang="en-US" sz="2000" dirty="0">
                          <a:effectLst/>
                        </a:rPr>
                        <a:t>4</a:t>
                      </a:r>
                      <a:endParaRPr lang="en-GB" sz="20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71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25588"/>
            <a:ext cx="2734072" cy="2747392"/>
          </a:xfrm>
        </p:spPr>
        <p:txBody>
          <a:bodyPr/>
          <a:lstStyle/>
          <a:p>
            <a:r>
              <a:rPr lang="en-US" dirty="0"/>
              <a:t>Overview of variation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88640"/>
            <a:ext cx="6192688" cy="6325152"/>
          </a:xfrm>
          <a:prstGeom prst="rect">
            <a:avLst/>
          </a:prstGeom>
        </p:spPr>
      </p:pic>
    </p:spTree>
    <p:extLst>
      <p:ext uri="{BB962C8B-B14F-4D97-AF65-F5344CB8AC3E}">
        <p14:creationId xmlns:p14="http://schemas.microsoft.com/office/powerpoint/2010/main" val="1686673331"/>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5995</TotalTime>
  <Words>931</Words>
  <Application>Microsoft Macintosh PowerPoint</Application>
  <PresentationFormat>On-screen Show (4:3)</PresentationFormat>
  <Paragraphs>168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-webkit-standard</vt:lpstr>
      <vt:lpstr>Arial</vt:lpstr>
      <vt:lpstr>Calibri</vt:lpstr>
      <vt:lpstr>Times</vt:lpstr>
      <vt:lpstr>Times New Roman</vt:lpstr>
      <vt:lpstr>Blank</vt:lpstr>
      <vt:lpstr>Analysing educational trials: the Education Endowment Foundation Archive</vt:lpstr>
      <vt:lpstr>The EEF Archive aims:</vt:lpstr>
      <vt:lpstr>The Archiving Process</vt:lpstr>
      <vt:lpstr>Principles and caveats</vt:lpstr>
      <vt:lpstr>Durham process and progress</vt:lpstr>
      <vt:lpstr>Initial findings</vt:lpstr>
      <vt:lpstr>Variation</vt:lpstr>
      <vt:lpstr>Variation in estimates</vt:lpstr>
      <vt:lpstr>Overview of variation</vt:lpstr>
      <vt:lpstr>Sample of evaluator models</vt:lpstr>
      <vt:lpstr>Convergence: Text Now</vt:lpstr>
      <vt:lpstr>Clustering: Maths Mastery Secondary</vt:lpstr>
      <vt:lpstr>Divergence: Fresh Start</vt:lpstr>
      <vt:lpstr>Other explorations</vt:lpstr>
      <vt:lpstr>Thorny issues and reflections</vt:lpstr>
      <vt:lpstr>Publications</vt:lpstr>
    </vt:vector>
  </TitlesOfParts>
  <Company>MUFC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style for title slide</dc:title>
  <dc:creator>Eric</dc:creator>
  <cp:lastModifiedBy>Higgins, Steve</cp:lastModifiedBy>
  <cp:revision>112</cp:revision>
  <dcterms:created xsi:type="dcterms:W3CDTF">2005-05-25T16:21:13Z</dcterms:created>
  <dcterms:modified xsi:type="dcterms:W3CDTF">2018-10-24T07:46:56Z</dcterms:modified>
</cp:coreProperties>
</file>