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21386800" cy="30279975"/>
  <p:notesSz cx="6781800" cy="9926638"/>
  <p:defaultTextStyle>
    <a:defPPr>
      <a:defRPr lang="en-US"/>
    </a:defPPr>
    <a:lvl1pPr algn="l" defTabSz="4175125" rtl="0" fontAlgn="base">
      <a:spcBef>
        <a:spcPct val="0"/>
      </a:spcBef>
      <a:spcAft>
        <a:spcPct val="0"/>
      </a:spcAft>
      <a:defRPr sz="58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58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5800" kern="1200">
        <a:solidFill>
          <a:schemeClr val="tx1"/>
        </a:solidFill>
        <a:latin typeface="Arial" charset="0"/>
        <a:ea typeface="+mn-ea"/>
        <a:cs typeface="Arial" charset="0"/>
      </a:defRPr>
    </a:lvl3pPr>
    <a:lvl4pPr marL="6262688" indent="-4891088" algn="l" defTabSz="4175125" rtl="0" fontAlgn="base">
      <a:spcBef>
        <a:spcPct val="0"/>
      </a:spcBef>
      <a:spcAft>
        <a:spcPct val="0"/>
      </a:spcAft>
      <a:defRPr sz="58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5800" kern="1200">
        <a:solidFill>
          <a:schemeClr val="tx1"/>
        </a:solidFill>
        <a:latin typeface="Arial" charset="0"/>
        <a:ea typeface="+mn-ea"/>
        <a:cs typeface="Arial" charset="0"/>
      </a:defRPr>
    </a:lvl5pPr>
    <a:lvl6pPr marL="2286000" algn="l" defTabSz="914400" rtl="0" eaLnBrk="1" latinLnBrk="0" hangingPunct="1">
      <a:defRPr sz="5800" kern="1200">
        <a:solidFill>
          <a:schemeClr val="tx1"/>
        </a:solidFill>
        <a:latin typeface="Arial" charset="0"/>
        <a:ea typeface="+mn-ea"/>
        <a:cs typeface="Arial" charset="0"/>
      </a:defRPr>
    </a:lvl6pPr>
    <a:lvl7pPr marL="2743200" algn="l" defTabSz="914400" rtl="0" eaLnBrk="1" latinLnBrk="0" hangingPunct="1">
      <a:defRPr sz="5800" kern="1200">
        <a:solidFill>
          <a:schemeClr val="tx1"/>
        </a:solidFill>
        <a:latin typeface="Arial" charset="0"/>
        <a:ea typeface="+mn-ea"/>
        <a:cs typeface="Arial" charset="0"/>
      </a:defRPr>
    </a:lvl7pPr>
    <a:lvl8pPr marL="3200400" algn="l" defTabSz="914400" rtl="0" eaLnBrk="1" latinLnBrk="0" hangingPunct="1">
      <a:defRPr sz="5800" kern="1200">
        <a:solidFill>
          <a:schemeClr val="tx1"/>
        </a:solidFill>
        <a:latin typeface="Arial" charset="0"/>
        <a:ea typeface="+mn-ea"/>
        <a:cs typeface="Arial" charset="0"/>
      </a:defRPr>
    </a:lvl8pPr>
    <a:lvl9pPr marL="3657600" algn="l" defTabSz="914400" rtl="0" eaLnBrk="1" latinLnBrk="0" hangingPunct="1">
      <a:defRPr sz="5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C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52" autoAdjust="0"/>
    <p:restoredTop sz="94622" autoAdjust="0"/>
  </p:normalViewPr>
  <p:slideViewPr>
    <p:cSldViewPr>
      <p:cViewPr>
        <p:scale>
          <a:sx n="66" d="100"/>
          <a:sy n="66" d="100"/>
        </p:scale>
        <p:origin x="2148" y="8292"/>
      </p:cViewPr>
      <p:guideLst>
        <p:guide orient="horz" pos="18521"/>
        <p:guide orient="horz" pos="553"/>
        <p:guide orient="horz" pos="3762"/>
        <p:guide orient="horz" pos="3922"/>
        <p:guide pos="12919"/>
        <p:guide pos="553"/>
        <p:guide pos="6864"/>
        <p:guide pos="660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000" y="13298398"/>
            <a:ext cx="25737979" cy="9176086"/>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996" y="24258163"/>
            <a:ext cx="21195983" cy="10939957"/>
          </a:xfrm>
        </p:spPr>
        <p:txBody>
          <a:bodyPr/>
          <a:lstStyle>
            <a:lvl1pPr marL="0" indent="0" algn="ctr">
              <a:buNone/>
              <a:defRPr>
                <a:solidFill>
                  <a:schemeClr val="tx1">
                    <a:tint val="75000"/>
                  </a:schemeClr>
                </a:solidFill>
              </a:defRPr>
            </a:lvl1pPr>
            <a:lvl2pPr marL="2088078" indent="0" algn="ctr">
              <a:buNone/>
              <a:defRPr>
                <a:solidFill>
                  <a:schemeClr val="tx1">
                    <a:tint val="75000"/>
                  </a:schemeClr>
                </a:solidFill>
              </a:defRPr>
            </a:lvl2pPr>
            <a:lvl3pPr marL="4176156" indent="0" algn="ctr">
              <a:buNone/>
              <a:defRPr>
                <a:solidFill>
                  <a:schemeClr val="tx1">
                    <a:tint val="75000"/>
                  </a:schemeClr>
                </a:solidFill>
              </a:defRPr>
            </a:lvl3pPr>
            <a:lvl4pPr marL="6264234" indent="0" algn="ctr">
              <a:buNone/>
              <a:defRPr>
                <a:solidFill>
                  <a:schemeClr val="tx1">
                    <a:tint val="75000"/>
                  </a:schemeClr>
                </a:solidFill>
              </a:defRPr>
            </a:lvl4pPr>
            <a:lvl5pPr marL="8352312" indent="0" algn="ctr">
              <a:buNone/>
              <a:defRPr>
                <a:solidFill>
                  <a:schemeClr val="tx1">
                    <a:tint val="75000"/>
                  </a:schemeClr>
                </a:solidFill>
              </a:defRPr>
            </a:lvl5pPr>
            <a:lvl6pPr marL="10440391" indent="0" algn="ctr">
              <a:buNone/>
              <a:defRPr>
                <a:solidFill>
                  <a:schemeClr val="tx1">
                    <a:tint val="75000"/>
                  </a:schemeClr>
                </a:solidFill>
              </a:defRPr>
            </a:lvl6pPr>
            <a:lvl7pPr marL="12528469" indent="0" algn="ctr">
              <a:buNone/>
              <a:defRPr>
                <a:solidFill>
                  <a:schemeClr val="tx1">
                    <a:tint val="75000"/>
                  </a:schemeClr>
                </a:solidFill>
              </a:defRPr>
            </a:lvl7pPr>
            <a:lvl8pPr marL="14616547" indent="0" algn="ctr">
              <a:buNone/>
              <a:defRPr>
                <a:solidFill>
                  <a:schemeClr val="tx1">
                    <a:tint val="75000"/>
                  </a:schemeClr>
                </a:solidFill>
              </a:defRPr>
            </a:lvl8pPr>
            <a:lvl9pPr marL="1670462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fld id="{81D4067F-9A6F-4ACA-A149-D08640AA8BED}" type="datetimeFigureOut">
              <a:rPr lang="en-GB"/>
              <a:pPr>
                <a:defRPr/>
              </a:pPr>
              <a:t>28/11/2011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9310AE72-B25F-4C2D-BA82-9356E9D4FE3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EFD3AD1B-6206-4339-8E91-B5226F9F35FB}" type="datetimeFigureOut">
              <a:rPr lang="en-GB"/>
              <a:pPr>
                <a:defRPr/>
              </a:pPr>
              <a:t>28/11/2011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3D352C3C-F6DC-4F3A-8E5A-66E7F44F7A5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4734" y="2289074"/>
            <a:ext cx="5109748" cy="4869469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35501" y="2289074"/>
            <a:ext cx="14824574" cy="486946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07182EC7-AA1A-4D93-8996-09150ACF17E5}" type="datetimeFigureOut">
              <a:rPr lang="en-GB"/>
              <a:pPr>
                <a:defRPr/>
              </a:pPr>
              <a:t>28/11/2011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3059D717-BCFB-4A37-BCBE-B8111196004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91D97CBF-7C6A-4CF5-86B3-F5A87CA0E939}" type="datetimeFigureOut">
              <a:rPr lang="en-GB"/>
              <a:pPr>
                <a:defRPr/>
              </a:pPr>
              <a:t>28/11/2011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97E78143-AD6A-4117-8B4F-D8A87F83DF1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2" y="27508442"/>
            <a:ext cx="25737979" cy="8502249"/>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2391912" y="18144085"/>
            <a:ext cx="25737979" cy="9364360"/>
          </a:xfrm>
        </p:spPr>
        <p:txBody>
          <a:bodyPr anchor="b"/>
          <a:lstStyle>
            <a:lvl1pPr marL="0" indent="0">
              <a:buNone/>
              <a:defRPr sz="9100">
                <a:solidFill>
                  <a:schemeClr val="tx1">
                    <a:tint val="75000"/>
                  </a:schemeClr>
                </a:solidFill>
              </a:defRPr>
            </a:lvl1pPr>
            <a:lvl2pPr marL="2088078" indent="0">
              <a:buNone/>
              <a:defRPr sz="8200">
                <a:solidFill>
                  <a:schemeClr val="tx1">
                    <a:tint val="75000"/>
                  </a:schemeClr>
                </a:solidFill>
              </a:defRPr>
            </a:lvl2pPr>
            <a:lvl3pPr marL="4176156" indent="0">
              <a:buNone/>
              <a:defRPr sz="7300">
                <a:solidFill>
                  <a:schemeClr val="tx1">
                    <a:tint val="75000"/>
                  </a:schemeClr>
                </a:solidFill>
              </a:defRPr>
            </a:lvl3pPr>
            <a:lvl4pPr marL="6264234" indent="0">
              <a:buNone/>
              <a:defRPr sz="6400">
                <a:solidFill>
                  <a:schemeClr val="tx1">
                    <a:tint val="75000"/>
                  </a:schemeClr>
                </a:solidFill>
              </a:defRPr>
            </a:lvl4pPr>
            <a:lvl5pPr marL="8352312" indent="0">
              <a:buNone/>
              <a:defRPr sz="6400">
                <a:solidFill>
                  <a:schemeClr val="tx1">
                    <a:tint val="75000"/>
                  </a:schemeClr>
                </a:solidFill>
              </a:defRPr>
            </a:lvl5pPr>
            <a:lvl6pPr marL="10440391" indent="0">
              <a:buNone/>
              <a:defRPr sz="6400">
                <a:solidFill>
                  <a:schemeClr val="tx1">
                    <a:tint val="75000"/>
                  </a:schemeClr>
                </a:solidFill>
              </a:defRPr>
            </a:lvl6pPr>
            <a:lvl7pPr marL="12528469" indent="0">
              <a:buNone/>
              <a:defRPr sz="6400">
                <a:solidFill>
                  <a:schemeClr val="tx1">
                    <a:tint val="75000"/>
                  </a:schemeClr>
                </a:solidFill>
              </a:defRPr>
            </a:lvl7pPr>
            <a:lvl8pPr marL="14616547" indent="0">
              <a:buNone/>
              <a:defRPr sz="6400">
                <a:solidFill>
                  <a:schemeClr val="tx1">
                    <a:tint val="75000"/>
                  </a:schemeClr>
                </a:solidFill>
              </a:defRPr>
            </a:lvl8pPr>
            <a:lvl9pPr marL="16704625"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CFF0D3CE-4E1D-48CE-A129-54826359C8F8}" type="datetimeFigureOut">
              <a:rPr lang="en-GB"/>
              <a:pPr>
                <a:defRPr/>
              </a:pPr>
              <a:t>28/11/2011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D266A029-A3EC-4655-BF8E-C8C7D037AE4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35503" y="13318210"/>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607327" y="13318210"/>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ln/>
        </p:spPr>
        <p:txBody>
          <a:bodyPr/>
          <a:lstStyle>
            <a:lvl1pPr>
              <a:defRPr/>
            </a:lvl1pPr>
          </a:lstStyle>
          <a:p>
            <a:pPr>
              <a:defRPr/>
            </a:pPr>
            <a:fld id="{36EF0DD0-350D-45C9-9090-0579815324C8}" type="datetimeFigureOut">
              <a:rPr lang="en-GB"/>
              <a:pPr>
                <a:defRPr/>
              </a:pPr>
              <a:t>28/11/2011</a:t>
            </a:fld>
            <a:endParaRPr lang="en-GB"/>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10BA9F21-9017-4B0E-ADA5-5E895689B17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14326"/>
            <a:ext cx="27251978" cy="713475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4001" y="9582373"/>
            <a:ext cx="13378914" cy="3993477"/>
          </a:xfrm>
        </p:spPr>
        <p:txBody>
          <a:bodyPr anchor="b"/>
          <a:lstStyle>
            <a:lvl1pPr marL="0" indent="0">
              <a:buNone/>
              <a:defRPr sz="11000" b="1"/>
            </a:lvl1pPr>
            <a:lvl2pPr marL="2088078" indent="0">
              <a:buNone/>
              <a:defRPr sz="9100" b="1"/>
            </a:lvl2pPr>
            <a:lvl3pPr marL="4176156" indent="0">
              <a:buNone/>
              <a:defRPr sz="8200" b="1"/>
            </a:lvl3pPr>
            <a:lvl4pPr marL="6264234" indent="0">
              <a:buNone/>
              <a:defRPr sz="7300" b="1"/>
            </a:lvl4pPr>
            <a:lvl5pPr marL="8352312" indent="0">
              <a:buNone/>
              <a:defRPr sz="7300" b="1"/>
            </a:lvl5pPr>
            <a:lvl6pPr marL="10440391" indent="0">
              <a:buNone/>
              <a:defRPr sz="7300" b="1"/>
            </a:lvl6pPr>
            <a:lvl7pPr marL="12528469" indent="0">
              <a:buNone/>
              <a:defRPr sz="7300" b="1"/>
            </a:lvl7pPr>
            <a:lvl8pPr marL="14616547" indent="0">
              <a:buNone/>
              <a:defRPr sz="7300" b="1"/>
            </a:lvl8pPr>
            <a:lvl9pPr marL="16704625"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810" y="9582373"/>
            <a:ext cx="13384169" cy="3993477"/>
          </a:xfrm>
        </p:spPr>
        <p:txBody>
          <a:bodyPr anchor="b"/>
          <a:lstStyle>
            <a:lvl1pPr marL="0" indent="0">
              <a:buNone/>
              <a:defRPr sz="11000" b="1"/>
            </a:lvl1pPr>
            <a:lvl2pPr marL="2088078" indent="0">
              <a:buNone/>
              <a:defRPr sz="9100" b="1"/>
            </a:lvl2pPr>
            <a:lvl3pPr marL="4176156" indent="0">
              <a:buNone/>
              <a:defRPr sz="8200" b="1"/>
            </a:lvl3pPr>
            <a:lvl4pPr marL="6264234" indent="0">
              <a:buNone/>
              <a:defRPr sz="7300" b="1"/>
            </a:lvl4pPr>
            <a:lvl5pPr marL="8352312" indent="0">
              <a:buNone/>
              <a:defRPr sz="7300" b="1"/>
            </a:lvl5pPr>
            <a:lvl6pPr marL="10440391" indent="0">
              <a:buNone/>
              <a:defRPr sz="7300" b="1"/>
            </a:lvl6pPr>
            <a:lvl7pPr marL="12528469" indent="0">
              <a:buNone/>
              <a:defRPr sz="7300" b="1"/>
            </a:lvl7pPr>
            <a:lvl8pPr marL="14616547" indent="0">
              <a:buNone/>
              <a:defRPr sz="7300" b="1"/>
            </a:lvl8pPr>
            <a:lvl9pPr marL="16704625"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10" y="13575850"/>
            <a:ext cx="13384169"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ln/>
        </p:spPr>
        <p:txBody>
          <a:bodyPr/>
          <a:lstStyle>
            <a:lvl1pPr>
              <a:defRPr/>
            </a:lvl1pPr>
          </a:lstStyle>
          <a:p>
            <a:pPr>
              <a:defRPr/>
            </a:pPr>
            <a:fld id="{3915D6CE-EA58-4BEB-85E6-A4D8832541A6}" type="datetimeFigureOut">
              <a:rPr lang="en-GB"/>
              <a:pPr>
                <a:defRPr/>
              </a:pPr>
              <a:t>28/11/2011</a:t>
            </a:fld>
            <a:endParaRPr lang="en-GB"/>
          </a:p>
        </p:txBody>
      </p:sp>
      <p:sp>
        <p:nvSpPr>
          <p:cNvPr id="8" name="Footer Placeholder 4"/>
          <p:cNvSpPr>
            <a:spLocks noGrp="1"/>
          </p:cNvSpPr>
          <p:nvPr>
            <p:ph type="ftr" sz="quarter" idx="11"/>
          </p:nvPr>
        </p:nvSpPr>
        <p:spPr>
          <a:ln/>
        </p:spPr>
        <p:txBody>
          <a:bodyPr/>
          <a:lstStyle>
            <a:lvl1pPr>
              <a:defRPr/>
            </a:lvl1pPr>
          </a:lstStyle>
          <a:p>
            <a:pPr>
              <a:defRPr/>
            </a:pPr>
            <a:endParaRPr lang="en-GB"/>
          </a:p>
        </p:txBody>
      </p:sp>
      <p:sp>
        <p:nvSpPr>
          <p:cNvPr id="9" name="Slide Number Placeholder 5"/>
          <p:cNvSpPr>
            <a:spLocks noGrp="1"/>
          </p:cNvSpPr>
          <p:nvPr>
            <p:ph type="sldNum" sz="quarter" idx="12"/>
          </p:nvPr>
        </p:nvSpPr>
        <p:spPr>
          <a:ln/>
        </p:spPr>
        <p:txBody>
          <a:bodyPr/>
          <a:lstStyle>
            <a:lvl1pPr>
              <a:defRPr/>
            </a:lvl1pPr>
          </a:lstStyle>
          <a:p>
            <a:pPr>
              <a:defRPr/>
            </a:pPr>
            <a:fld id="{200DE67C-BA70-4D99-8309-4E8D9952A8F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pPr>
              <a:defRPr/>
            </a:pPr>
            <a:fld id="{E387C519-D192-4D28-B69B-13E685D8024E}" type="datetimeFigureOut">
              <a:rPr lang="en-GB"/>
              <a:pPr>
                <a:defRPr/>
              </a:pPr>
              <a:t>28/11/2011</a:t>
            </a:fld>
            <a:endParaRPr lang="en-GB"/>
          </a:p>
        </p:txBody>
      </p:sp>
      <p:sp>
        <p:nvSpPr>
          <p:cNvPr id="4" name="Footer Placeholder 4"/>
          <p:cNvSpPr>
            <a:spLocks noGrp="1"/>
          </p:cNvSpPr>
          <p:nvPr>
            <p:ph type="ftr" sz="quarter" idx="11"/>
          </p:nvPr>
        </p:nvSpPr>
        <p:spPr>
          <a:ln/>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A36970A3-9F84-4BA7-AB74-3DCC71AAD4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89C69F-1ADD-4432-954F-0EC4129B9F9E}" type="datetimeFigureOut">
              <a:rPr lang="en-GB"/>
              <a:pPr>
                <a:defRPr/>
              </a:pPr>
              <a:t>28/11/2011</a:t>
            </a:fld>
            <a:endParaRPr lang="en-GB"/>
          </a:p>
        </p:txBody>
      </p:sp>
      <p:sp>
        <p:nvSpPr>
          <p:cNvPr id="3" name="Footer Placeholder 4"/>
          <p:cNvSpPr>
            <a:spLocks noGrp="1"/>
          </p:cNvSpPr>
          <p:nvPr>
            <p:ph type="ftr" sz="quarter" idx="11"/>
          </p:nvPr>
        </p:nvSpPr>
        <p:spPr>
          <a:ln/>
        </p:spPr>
        <p:txBody>
          <a:bodyPr/>
          <a:lstStyle>
            <a:lvl1pPr>
              <a:defRPr/>
            </a:lvl1pPr>
          </a:lstStyle>
          <a:p>
            <a:pPr>
              <a:defRPr/>
            </a:pPr>
            <a:endParaRPr lang="en-GB"/>
          </a:p>
        </p:txBody>
      </p:sp>
      <p:sp>
        <p:nvSpPr>
          <p:cNvPr id="4" name="Slide Number Placeholder 5"/>
          <p:cNvSpPr>
            <a:spLocks noGrp="1"/>
          </p:cNvSpPr>
          <p:nvPr>
            <p:ph type="sldNum" sz="quarter" idx="12"/>
          </p:nvPr>
        </p:nvSpPr>
        <p:spPr>
          <a:ln/>
        </p:spPr>
        <p:txBody>
          <a:bodyPr/>
          <a:lstStyle>
            <a:lvl1pPr>
              <a:defRPr/>
            </a:lvl1pPr>
          </a:lstStyle>
          <a:p>
            <a:pPr>
              <a:defRPr/>
            </a:pPr>
            <a:fld id="{EE00DF03-965A-42AA-A0A7-7A657023D56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2" y="1704416"/>
            <a:ext cx="9961904" cy="7253667"/>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1838630" y="1704418"/>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002" y="8958085"/>
            <a:ext cx="9961904" cy="29282224"/>
          </a:xfrm>
        </p:spPr>
        <p:txBody>
          <a:bodyPr/>
          <a:lstStyle>
            <a:lvl1pPr marL="0" indent="0">
              <a:buNone/>
              <a:defRPr sz="6400"/>
            </a:lvl1pPr>
            <a:lvl2pPr marL="2088078" indent="0">
              <a:buNone/>
              <a:defRPr sz="5400"/>
            </a:lvl2pPr>
            <a:lvl3pPr marL="4176156" indent="0">
              <a:buNone/>
              <a:defRPr sz="4600"/>
            </a:lvl3pPr>
            <a:lvl4pPr marL="6264234" indent="0">
              <a:buNone/>
              <a:defRPr sz="4100"/>
            </a:lvl4pPr>
            <a:lvl5pPr marL="8352312" indent="0">
              <a:buNone/>
              <a:defRPr sz="4100"/>
            </a:lvl5pPr>
            <a:lvl6pPr marL="10440391" indent="0">
              <a:buNone/>
              <a:defRPr sz="4100"/>
            </a:lvl6pPr>
            <a:lvl7pPr marL="12528469" indent="0">
              <a:buNone/>
              <a:defRPr sz="4100"/>
            </a:lvl7pPr>
            <a:lvl8pPr marL="14616547" indent="0">
              <a:buNone/>
              <a:defRPr sz="4100"/>
            </a:lvl8pPr>
            <a:lvl9pPr marL="16704625" indent="0">
              <a:buNone/>
              <a:defRPr sz="41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8450C113-5763-4190-87E1-377AA5DCAA2C}" type="datetimeFigureOut">
              <a:rPr lang="en-GB"/>
              <a:pPr>
                <a:defRPr/>
              </a:pPr>
              <a:t>28/11/2011</a:t>
            </a:fld>
            <a:endParaRPr lang="en-GB"/>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F4457C12-4731-4E90-B36D-DD9A40BD101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965970"/>
            <a:ext cx="18167985" cy="3537654"/>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5935088" y="3825021"/>
            <a:ext cx="18167985" cy="25685115"/>
          </a:xfrm>
        </p:spPr>
        <p:txBody>
          <a:bodyPr lIns="417616" tIns="208808" rIns="417616" bIns="208808" rtlCol="0">
            <a:normAutofit/>
          </a:bodyPr>
          <a:lstStyle>
            <a:lvl1pPr marL="0" indent="0">
              <a:buNone/>
              <a:defRPr sz="14600"/>
            </a:lvl1pPr>
            <a:lvl2pPr marL="2088078" indent="0">
              <a:buNone/>
              <a:defRPr sz="12800"/>
            </a:lvl2pPr>
            <a:lvl3pPr marL="4176156" indent="0">
              <a:buNone/>
              <a:defRPr sz="11000"/>
            </a:lvl3pPr>
            <a:lvl4pPr marL="6264234" indent="0">
              <a:buNone/>
              <a:defRPr sz="9100"/>
            </a:lvl4pPr>
            <a:lvl5pPr marL="8352312" indent="0">
              <a:buNone/>
              <a:defRPr sz="9100"/>
            </a:lvl5pPr>
            <a:lvl6pPr marL="10440391" indent="0">
              <a:buNone/>
              <a:defRPr sz="9100"/>
            </a:lvl6pPr>
            <a:lvl7pPr marL="12528469" indent="0">
              <a:buNone/>
              <a:defRPr sz="9100"/>
            </a:lvl7pPr>
            <a:lvl8pPr marL="14616547" indent="0">
              <a:buNone/>
              <a:defRPr sz="9100"/>
            </a:lvl8pPr>
            <a:lvl9pPr marL="16704625" indent="0">
              <a:buNone/>
              <a:defRPr sz="9100"/>
            </a:lvl9pPr>
          </a:lstStyle>
          <a:p>
            <a:pPr lvl="0"/>
            <a:endParaRPr lang="en-GB" noProof="0"/>
          </a:p>
        </p:txBody>
      </p:sp>
      <p:sp>
        <p:nvSpPr>
          <p:cNvPr id="4" name="Text Placeholder 3"/>
          <p:cNvSpPr>
            <a:spLocks noGrp="1"/>
          </p:cNvSpPr>
          <p:nvPr>
            <p:ph type="body" sz="half" idx="2"/>
          </p:nvPr>
        </p:nvSpPr>
        <p:spPr>
          <a:xfrm>
            <a:off x="5935088" y="33503625"/>
            <a:ext cx="18167985" cy="5024051"/>
          </a:xfrm>
        </p:spPr>
        <p:txBody>
          <a:bodyPr/>
          <a:lstStyle>
            <a:lvl1pPr marL="0" indent="0">
              <a:buNone/>
              <a:defRPr sz="6400"/>
            </a:lvl1pPr>
            <a:lvl2pPr marL="2088078" indent="0">
              <a:buNone/>
              <a:defRPr sz="5400"/>
            </a:lvl2pPr>
            <a:lvl3pPr marL="4176156" indent="0">
              <a:buNone/>
              <a:defRPr sz="4600"/>
            </a:lvl3pPr>
            <a:lvl4pPr marL="6264234" indent="0">
              <a:buNone/>
              <a:defRPr sz="4100"/>
            </a:lvl4pPr>
            <a:lvl5pPr marL="8352312" indent="0">
              <a:buNone/>
              <a:defRPr sz="4100"/>
            </a:lvl5pPr>
            <a:lvl6pPr marL="10440391" indent="0">
              <a:buNone/>
              <a:defRPr sz="4100"/>
            </a:lvl6pPr>
            <a:lvl7pPr marL="12528469" indent="0">
              <a:buNone/>
              <a:defRPr sz="4100"/>
            </a:lvl7pPr>
            <a:lvl8pPr marL="14616547" indent="0">
              <a:buNone/>
              <a:defRPr sz="4100"/>
            </a:lvl8pPr>
            <a:lvl9pPr marL="16704625" indent="0">
              <a:buNone/>
              <a:defRPr sz="41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57A4332C-5345-4ED9-B166-56E1C6A2AB7A}" type="datetimeFigureOut">
              <a:rPr lang="en-GB"/>
              <a:pPr>
                <a:defRPr/>
              </a:pPr>
              <a:t>28/11/2011</a:t>
            </a:fld>
            <a:endParaRPr lang="en-GB"/>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649FEB30-329A-4B03-BC75-16853C4BF19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9975" y="1212850"/>
            <a:ext cx="19246850" cy="5046663"/>
          </a:xfrm>
          <a:prstGeom prst="rect">
            <a:avLst/>
          </a:prstGeom>
          <a:noFill/>
          <a:ln w="9525">
            <a:noFill/>
            <a:miter lim="800000"/>
            <a:headEnd/>
            <a:tailEnd/>
          </a:ln>
        </p:spPr>
        <p:txBody>
          <a:bodyPr vert="horz" wrap="square" lIns="295213" tIns="147606" rIns="295213" bIns="147606"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1069975" y="7065963"/>
            <a:ext cx="19246850" cy="19981862"/>
          </a:xfrm>
          <a:prstGeom prst="rect">
            <a:avLst/>
          </a:prstGeom>
          <a:noFill/>
          <a:ln w="9525">
            <a:noFill/>
            <a:miter lim="800000"/>
            <a:headEnd/>
            <a:tailEnd/>
          </a:ln>
        </p:spPr>
        <p:txBody>
          <a:bodyPr vert="horz" wrap="square" lIns="295213" tIns="147606" rIns="295213" bIns="1476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bwMode="auto">
          <a:xfrm>
            <a:off x="1069975" y="28063825"/>
            <a:ext cx="4989513" cy="1612900"/>
          </a:xfrm>
          <a:prstGeom prst="rect">
            <a:avLst/>
          </a:prstGeom>
          <a:noFill/>
          <a:ln w="9525">
            <a:noFill/>
            <a:miter lim="800000"/>
            <a:headEnd/>
            <a:tailEnd/>
          </a:ln>
        </p:spPr>
        <p:txBody>
          <a:bodyPr vert="horz" wrap="square" lIns="295213" tIns="147606" rIns="295213" bIns="147606" numCol="1" anchor="ctr" anchorCtr="0" compatLnSpc="1">
            <a:prstTxWarp prst="textNoShape">
              <a:avLst/>
            </a:prstTxWarp>
          </a:bodyPr>
          <a:lstStyle>
            <a:lvl1pPr>
              <a:defRPr sz="3800">
                <a:solidFill>
                  <a:srgbClr val="898989"/>
                </a:solidFill>
                <a:latin typeface="Calibri" pitchFamily="34" charset="0"/>
              </a:defRPr>
            </a:lvl1pPr>
          </a:lstStyle>
          <a:p>
            <a:pPr>
              <a:defRPr/>
            </a:pPr>
            <a:fld id="{9033B9E7-6B50-4602-8537-3F678D3A75A2}" type="datetimeFigureOut">
              <a:rPr lang="en-GB"/>
              <a:pPr>
                <a:defRPr/>
              </a:pPr>
              <a:t>28/11/2011</a:t>
            </a:fld>
            <a:endParaRPr lang="en-GB"/>
          </a:p>
        </p:txBody>
      </p:sp>
      <p:sp>
        <p:nvSpPr>
          <p:cNvPr id="5" name="Footer Placeholder 4"/>
          <p:cNvSpPr>
            <a:spLocks noGrp="1"/>
          </p:cNvSpPr>
          <p:nvPr>
            <p:ph type="ftr" sz="quarter" idx="3"/>
          </p:nvPr>
        </p:nvSpPr>
        <p:spPr bwMode="auto">
          <a:xfrm>
            <a:off x="7307263" y="28063825"/>
            <a:ext cx="6772275" cy="1612900"/>
          </a:xfrm>
          <a:prstGeom prst="rect">
            <a:avLst/>
          </a:prstGeom>
          <a:noFill/>
          <a:ln w="9525">
            <a:noFill/>
            <a:miter lim="800000"/>
            <a:headEnd/>
            <a:tailEnd/>
          </a:ln>
        </p:spPr>
        <p:txBody>
          <a:bodyPr vert="horz" wrap="square" lIns="295213" tIns="147606" rIns="295213" bIns="147606" numCol="1" anchor="ctr" anchorCtr="0" compatLnSpc="1">
            <a:prstTxWarp prst="textNoShape">
              <a:avLst/>
            </a:prstTxWarp>
          </a:bodyPr>
          <a:lstStyle>
            <a:lvl1pPr algn="ctr">
              <a:defRPr sz="38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bwMode="auto">
          <a:xfrm>
            <a:off x="15327313" y="28063825"/>
            <a:ext cx="4989512" cy="1612900"/>
          </a:xfrm>
          <a:prstGeom prst="rect">
            <a:avLst/>
          </a:prstGeom>
          <a:noFill/>
          <a:ln w="9525">
            <a:noFill/>
            <a:miter lim="800000"/>
            <a:headEnd/>
            <a:tailEnd/>
          </a:ln>
        </p:spPr>
        <p:txBody>
          <a:bodyPr vert="horz" wrap="square" lIns="295213" tIns="147606" rIns="295213" bIns="147606" numCol="1" anchor="ctr" anchorCtr="0" compatLnSpc="1">
            <a:prstTxWarp prst="textNoShape">
              <a:avLst/>
            </a:prstTxWarp>
          </a:bodyPr>
          <a:lstStyle>
            <a:lvl1pPr algn="r">
              <a:defRPr sz="3800">
                <a:solidFill>
                  <a:srgbClr val="898989"/>
                </a:solidFill>
                <a:latin typeface="Calibri" pitchFamily="34" charset="0"/>
              </a:defRPr>
            </a:lvl1pPr>
          </a:lstStyle>
          <a:p>
            <a:pPr>
              <a:defRPr/>
            </a:pPr>
            <a:fld id="{F81CB5A4-5075-4737-967D-B17B0315B5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itchFamily="34" charset="0"/>
        </a:defRPr>
      </a:lvl2pPr>
      <a:lvl3pPr algn="ctr" defTabSz="2951163" rtl="0" eaLnBrk="0" fontAlgn="base" hangingPunct="0">
        <a:spcBef>
          <a:spcPct val="0"/>
        </a:spcBef>
        <a:spcAft>
          <a:spcPct val="0"/>
        </a:spcAft>
        <a:defRPr sz="14200">
          <a:solidFill>
            <a:schemeClr val="tx1"/>
          </a:solidFill>
          <a:latin typeface="Calibri" pitchFamily="34" charset="0"/>
        </a:defRPr>
      </a:lvl3pPr>
      <a:lvl4pPr algn="ctr" defTabSz="2951163" rtl="0" eaLnBrk="0" fontAlgn="base" hangingPunct="0">
        <a:spcBef>
          <a:spcPct val="0"/>
        </a:spcBef>
        <a:spcAft>
          <a:spcPct val="0"/>
        </a:spcAft>
        <a:defRPr sz="14200">
          <a:solidFill>
            <a:schemeClr val="tx1"/>
          </a:solidFill>
          <a:latin typeface="Calibri" pitchFamily="34" charset="0"/>
        </a:defRPr>
      </a:lvl4pPr>
      <a:lvl5pPr algn="ctr" defTabSz="2951163" rtl="0" eaLnBrk="0" fontAlgn="base" hangingPunct="0">
        <a:spcBef>
          <a:spcPct val="0"/>
        </a:spcBef>
        <a:spcAft>
          <a:spcPct val="0"/>
        </a:spcAft>
        <a:defRPr sz="142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106488" indent="-1106488" algn="l" defTabSz="2951163" rtl="0" eaLnBrk="0" fontAlgn="base" hangingPunct="0">
        <a:spcBef>
          <a:spcPct val="20000"/>
        </a:spcBef>
        <a:spcAft>
          <a:spcPct val="0"/>
        </a:spcAft>
        <a:buFont typeface="Arial" charset="0"/>
        <a:buChar char="•"/>
        <a:defRPr sz="10300" kern="1200">
          <a:solidFill>
            <a:schemeClr val="tx1"/>
          </a:solidFill>
          <a:latin typeface="+mn-lt"/>
          <a:ea typeface="+mn-ea"/>
          <a:cs typeface="+mn-cs"/>
        </a:defRPr>
      </a:lvl1pPr>
      <a:lvl2pPr marL="2398713" indent="-922338" algn="l" defTabSz="2951163" rtl="0" eaLnBrk="0" fontAlgn="base" hangingPunct="0">
        <a:spcBef>
          <a:spcPct val="20000"/>
        </a:spcBef>
        <a:spcAft>
          <a:spcPct val="0"/>
        </a:spcAft>
        <a:buFont typeface="Arial"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charset="0"/>
        <a:buChar char="•"/>
        <a:defRPr sz="7800" kern="1200">
          <a:solidFill>
            <a:schemeClr val="tx1"/>
          </a:solidFill>
          <a:latin typeface="+mn-lt"/>
          <a:ea typeface="+mn-ea"/>
          <a:cs typeface="+mn-cs"/>
        </a:defRPr>
      </a:lvl3pPr>
      <a:lvl4pPr marL="5165725" indent="-738188" algn="l" defTabSz="2951163" rtl="0" eaLnBrk="0" fontAlgn="base" hangingPunct="0">
        <a:spcBef>
          <a:spcPct val="20000"/>
        </a:spcBef>
        <a:spcAft>
          <a:spcPct val="0"/>
        </a:spcAft>
        <a:buFont typeface="Arial" charset="0"/>
        <a:buChar char="–"/>
        <a:defRPr sz="6400" kern="1200">
          <a:solidFill>
            <a:schemeClr val="tx1"/>
          </a:solidFill>
          <a:latin typeface="+mn-lt"/>
          <a:ea typeface="+mn-ea"/>
          <a:cs typeface="+mn-cs"/>
        </a:defRPr>
      </a:lvl4pPr>
      <a:lvl5pPr marL="6640513" indent="-736600" algn="l" defTabSz="2951163" rtl="0" eaLnBrk="0" fontAlgn="base" hangingPunct="0">
        <a:spcBef>
          <a:spcPct val="20000"/>
        </a:spcBef>
        <a:spcAft>
          <a:spcPct val="0"/>
        </a:spcAft>
        <a:buFont typeface="Arial" charset="0"/>
        <a:buChar char="»"/>
        <a:defRPr sz="6400" kern="1200">
          <a:solidFill>
            <a:schemeClr val="tx1"/>
          </a:solidFill>
          <a:latin typeface="+mn-lt"/>
          <a:ea typeface="+mn-ea"/>
          <a:cs typeface="+mn-cs"/>
        </a:defRPr>
      </a:lvl5pPr>
      <a:lvl6pPr marL="11484430" indent="-1044039" algn="l" defTabSz="41761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2508" indent="-1044039" algn="l" defTabSz="41761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0586" indent="-1044039" algn="l" defTabSz="41761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8664" indent="-1044039" algn="l" defTabSz="417615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156" rtl="0" eaLnBrk="1" latinLnBrk="0" hangingPunct="1">
        <a:defRPr sz="8200" kern="1200">
          <a:solidFill>
            <a:schemeClr val="tx1"/>
          </a:solidFill>
          <a:latin typeface="+mn-lt"/>
          <a:ea typeface="+mn-ea"/>
          <a:cs typeface="+mn-cs"/>
        </a:defRPr>
      </a:lvl1pPr>
      <a:lvl2pPr marL="2088078" algn="l" defTabSz="4176156" rtl="0" eaLnBrk="1" latinLnBrk="0" hangingPunct="1">
        <a:defRPr sz="8200" kern="1200">
          <a:solidFill>
            <a:schemeClr val="tx1"/>
          </a:solidFill>
          <a:latin typeface="+mn-lt"/>
          <a:ea typeface="+mn-ea"/>
          <a:cs typeface="+mn-cs"/>
        </a:defRPr>
      </a:lvl2pPr>
      <a:lvl3pPr marL="4176156" algn="l" defTabSz="4176156" rtl="0" eaLnBrk="1" latinLnBrk="0" hangingPunct="1">
        <a:defRPr sz="8200" kern="1200">
          <a:solidFill>
            <a:schemeClr val="tx1"/>
          </a:solidFill>
          <a:latin typeface="+mn-lt"/>
          <a:ea typeface="+mn-ea"/>
          <a:cs typeface="+mn-cs"/>
        </a:defRPr>
      </a:lvl3pPr>
      <a:lvl4pPr marL="6264234" algn="l" defTabSz="4176156" rtl="0" eaLnBrk="1" latinLnBrk="0" hangingPunct="1">
        <a:defRPr sz="8200" kern="1200">
          <a:solidFill>
            <a:schemeClr val="tx1"/>
          </a:solidFill>
          <a:latin typeface="+mn-lt"/>
          <a:ea typeface="+mn-ea"/>
          <a:cs typeface="+mn-cs"/>
        </a:defRPr>
      </a:lvl4pPr>
      <a:lvl5pPr marL="8352312" algn="l" defTabSz="4176156" rtl="0" eaLnBrk="1" latinLnBrk="0" hangingPunct="1">
        <a:defRPr sz="8200" kern="1200">
          <a:solidFill>
            <a:schemeClr val="tx1"/>
          </a:solidFill>
          <a:latin typeface="+mn-lt"/>
          <a:ea typeface="+mn-ea"/>
          <a:cs typeface="+mn-cs"/>
        </a:defRPr>
      </a:lvl5pPr>
      <a:lvl6pPr marL="10440391" algn="l" defTabSz="4176156" rtl="0" eaLnBrk="1" latinLnBrk="0" hangingPunct="1">
        <a:defRPr sz="8200" kern="1200">
          <a:solidFill>
            <a:schemeClr val="tx1"/>
          </a:solidFill>
          <a:latin typeface="+mn-lt"/>
          <a:ea typeface="+mn-ea"/>
          <a:cs typeface="+mn-cs"/>
        </a:defRPr>
      </a:lvl6pPr>
      <a:lvl7pPr marL="12528469" algn="l" defTabSz="4176156" rtl="0" eaLnBrk="1" latinLnBrk="0" hangingPunct="1">
        <a:defRPr sz="8200" kern="1200">
          <a:solidFill>
            <a:schemeClr val="tx1"/>
          </a:solidFill>
          <a:latin typeface="+mn-lt"/>
          <a:ea typeface="+mn-ea"/>
          <a:cs typeface="+mn-cs"/>
        </a:defRPr>
      </a:lvl7pPr>
      <a:lvl8pPr marL="14616547" algn="l" defTabSz="4176156" rtl="0" eaLnBrk="1" latinLnBrk="0" hangingPunct="1">
        <a:defRPr sz="8200" kern="1200">
          <a:solidFill>
            <a:schemeClr val="tx1"/>
          </a:solidFill>
          <a:latin typeface="+mn-lt"/>
          <a:ea typeface="+mn-ea"/>
          <a:cs typeface="+mn-cs"/>
        </a:defRPr>
      </a:lvl8pPr>
      <a:lvl9pPr marL="16704625" algn="l" defTabSz="417615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emf"/><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6"/>
          <p:cNvSpPr txBox="1">
            <a:spLocks noChangeArrowheads="1"/>
          </p:cNvSpPr>
          <p:nvPr/>
        </p:nvSpPr>
        <p:spPr bwMode="auto">
          <a:xfrm>
            <a:off x="419100" y="3990975"/>
            <a:ext cx="20548600" cy="25838150"/>
          </a:xfrm>
          <a:prstGeom prst="rect">
            <a:avLst/>
          </a:prstGeom>
          <a:solidFill>
            <a:srgbClr val="DCE6F2"/>
          </a:solidFill>
          <a:ln w="9525">
            <a:noFill/>
            <a:miter lim="800000"/>
            <a:headEnd/>
            <a:tailEnd/>
          </a:ln>
        </p:spPr>
        <p:txBody>
          <a:bodyPr lIns="64639" tIns="32319" rIns="64639" bIns="32319">
            <a:spAutoFit/>
          </a:bodyPr>
          <a:lstStyle/>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a:p>
            <a:pPr algn="ctr" defTabSz="2951163"/>
            <a:endParaRPr lang="en-GB" sz="4700">
              <a:latin typeface="Times New Roman" pitchFamily="18" charset="0"/>
              <a:cs typeface="Times New Roman" pitchFamily="18" charset="0"/>
            </a:endParaRPr>
          </a:p>
        </p:txBody>
      </p:sp>
      <p:sp>
        <p:nvSpPr>
          <p:cNvPr id="13314" name="TextBox 14"/>
          <p:cNvSpPr txBox="1">
            <a:spLocks noChangeArrowheads="1"/>
          </p:cNvSpPr>
          <p:nvPr/>
        </p:nvSpPr>
        <p:spPr bwMode="auto">
          <a:xfrm>
            <a:off x="419100" y="431800"/>
            <a:ext cx="20548600" cy="2744788"/>
          </a:xfrm>
          <a:prstGeom prst="rect">
            <a:avLst/>
          </a:prstGeom>
          <a:solidFill>
            <a:srgbClr val="2B4C73"/>
          </a:solidFill>
          <a:ln w="9525">
            <a:noFill/>
            <a:miter lim="800000"/>
            <a:headEnd/>
            <a:tailEnd/>
          </a:ln>
        </p:spPr>
        <p:txBody>
          <a:bodyPr lIns="64639" tIns="32319" rIns="64639" bIns="32319">
            <a:spAutoFit/>
          </a:bodyPr>
          <a:lstStyle/>
          <a:p>
            <a:pPr algn="ctr" defTabSz="2951163"/>
            <a:r>
              <a:rPr lang="en-MY" sz="6200" b="1">
                <a:solidFill>
                  <a:schemeClr val="bg1"/>
                </a:solidFill>
              </a:rPr>
              <a:t>	</a:t>
            </a:r>
            <a:r>
              <a:rPr lang="en-MY" sz="5700" b="1">
                <a:solidFill>
                  <a:schemeClr val="bg1"/>
                </a:solidFill>
              </a:rPr>
              <a:t>      Longitudinal study of cartilage and 		  subchondral bone changes in a spontaneous animal model of knee OA</a:t>
            </a:r>
            <a:endParaRPr lang="en-GB" sz="5700" b="1">
              <a:solidFill>
                <a:schemeClr val="bg1"/>
              </a:solidFill>
            </a:endParaRPr>
          </a:p>
        </p:txBody>
      </p:sp>
      <p:sp>
        <p:nvSpPr>
          <p:cNvPr id="13315" name="TextBox 15"/>
          <p:cNvSpPr txBox="1">
            <a:spLocks noChangeArrowheads="1"/>
          </p:cNvSpPr>
          <p:nvPr/>
        </p:nvSpPr>
        <p:spPr bwMode="auto">
          <a:xfrm>
            <a:off x="419100" y="3171825"/>
            <a:ext cx="20548600" cy="2686050"/>
          </a:xfrm>
          <a:prstGeom prst="rect">
            <a:avLst/>
          </a:prstGeom>
          <a:solidFill>
            <a:srgbClr val="DCE6F2"/>
          </a:solidFill>
          <a:ln w="9525">
            <a:noFill/>
            <a:miter lim="800000"/>
            <a:headEnd/>
            <a:tailEnd/>
          </a:ln>
        </p:spPr>
        <p:txBody>
          <a:bodyPr lIns="64639" tIns="32319" rIns="64639" bIns="32319">
            <a:spAutoFit/>
          </a:bodyPr>
          <a:lstStyle/>
          <a:p>
            <a:pPr algn="ctr" defTabSz="2951163"/>
            <a:r>
              <a:rPr lang="en-MY" sz="3800" u="sng" dirty="0">
                <a:latin typeface="Calibri" pitchFamily="34" charset="0"/>
              </a:rPr>
              <a:t>Z. Zamli</a:t>
            </a:r>
            <a:r>
              <a:rPr lang="en-MY" sz="3800" baseline="30000" dirty="0">
                <a:latin typeface="Calibri" pitchFamily="34" charset="0"/>
              </a:rPr>
              <a:t>1</a:t>
            </a:r>
            <a:r>
              <a:rPr lang="en-MY" sz="3800" dirty="0">
                <a:latin typeface="Calibri" pitchFamily="34" charset="0"/>
              </a:rPr>
              <a:t>, </a:t>
            </a:r>
            <a:r>
              <a:rPr lang="en-MY" sz="3800" u="sng" dirty="0">
                <a:latin typeface="Calibri" pitchFamily="34" charset="0"/>
              </a:rPr>
              <a:t>C. Cartwright</a:t>
            </a:r>
            <a:r>
              <a:rPr lang="en-MY" sz="3800" baseline="30000" dirty="0">
                <a:latin typeface="Calibri" pitchFamily="34" charset="0"/>
              </a:rPr>
              <a:t>1</a:t>
            </a:r>
            <a:r>
              <a:rPr lang="en-MY" sz="3800" dirty="0">
                <a:latin typeface="Calibri" pitchFamily="34" charset="0"/>
              </a:rPr>
              <a:t>, </a:t>
            </a:r>
            <a:r>
              <a:rPr lang="en-MY" sz="3800" u="sng" dirty="0">
                <a:latin typeface="Calibri" pitchFamily="34" charset="0"/>
              </a:rPr>
              <a:t>WA. Cook</a:t>
            </a:r>
            <a:r>
              <a:rPr lang="en-MY" sz="3800" baseline="30000" dirty="0">
                <a:latin typeface="Calibri" pitchFamily="34" charset="0"/>
              </a:rPr>
              <a:t>1</a:t>
            </a:r>
            <a:r>
              <a:rPr lang="en-MY" sz="3800" dirty="0">
                <a:latin typeface="Calibri" pitchFamily="34" charset="0"/>
              </a:rPr>
              <a:t>, </a:t>
            </a:r>
            <a:r>
              <a:rPr lang="en-MY" sz="3800" u="sng" dirty="0">
                <a:latin typeface="Calibri" pitchFamily="34" charset="0"/>
              </a:rPr>
              <a:t>GE. Torlot</a:t>
            </a:r>
            <a:r>
              <a:rPr lang="en-MY" sz="3800" baseline="30000" dirty="0">
                <a:latin typeface="Calibri" pitchFamily="34" charset="0"/>
              </a:rPr>
              <a:t>1</a:t>
            </a:r>
            <a:r>
              <a:rPr lang="en-MY" sz="3800" dirty="0">
                <a:latin typeface="Calibri" pitchFamily="34" charset="0"/>
              </a:rPr>
              <a:t>, </a:t>
            </a:r>
            <a:r>
              <a:rPr lang="en-MY" sz="3800" u="sng" dirty="0">
                <a:latin typeface="Calibri" pitchFamily="34" charset="0"/>
              </a:rPr>
              <a:t>K. Vassilevskaja</a:t>
            </a:r>
            <a:r>
              <a:rPr lang="en-MY" sz="3800" baseline="30000" dirty="0">
                <a:latin typeface="Calibri" pitchFamily="34" charset="0"/>
              </a:rPr>
              <a:t>1</a:t>
            </a:r>
            <a:r>
              <a:rPr lang="en-MY" sz="3800" dirty="0">
                <a:latin typeface="Calibri" pitchFamily="34" charset="0"/>
              </a:rPr>
              <a:t>, </a:t>
            </a:r>
            <a:r>
              <a:rPr lang="en-US" sz="3800" dirty="0">
                <a:latin typeface="Calibri" pitchFamily="34" charset="0"/>
              </a:rPr>
              <a:t>K. Kawamoto</a:t>
            </a:r>
            <a:r>
              <a:rPr lang="en-US" sz="3800" baseline="30000" dirty="0">
                <a:latin typeface="Calibri" pitchFamily="34" charset="0"/>
              </a:rPr>
              <a:t>2</a:t>
            </a:r>
            <a:r>
              <a:rPr lang="en-US" sz="3800" dirty="0">
                <a:latin typeface="Calibri" pitchFamily="34" charset="0"/>
              </a:rPr>
              <a:t>, T. Kawamoto</a:t>
            </a:r>
            <a:r>
              <a:rPr lang="en-US" sz="3800" baseline="30000" dirty="0">
                <a:latin typeface="Calibri" pitchFamily="34" charset="0"/>
              </a:rPr>
              <a:t>3</a:t>
            </a:r>
            <a:r>
              <a:rPr lang="en-US" sz="3800" dirty="0">
                <a:latin typeface="Calibri" pitchFamily="34" charset="0"/>
              </a:rPr>
              <a:t>, </a:t>
            </a:r>
          </a:p>
          <a:p>
            <a:pPr algn="ctr" defTabSz="2951163"/>
            <a:r>
              <a:rPr lang="en-US" sz="3800" dirty="0">
                <a:latin typeface="Calibri" pitchFamily="34" charset="0"/>
              </a:rPr>
              <a:t>KA. Robson-Brown</a:t>
            </a:r>
            <a:r>
              <a:rPr lang="en-US" sz="3800" baseline="30000" dirty="0">
                <a:latin typeface="Calibri" pitchFamily="34" charset="0"/>
              </a:rPr>
              <a:t>4</a:t>
            </a:r>
            <a:r>
              <a:rPr lang="en-US" sz="3800" dirty="0">
                <a:latin typeface="Calibri" pitchFamily="34" charset="0"/>
              </a:rPr>
              <a:t>, JF. Tarlton</a:t>
            </a:r>
            <a:r>
              <a:rPr lang="en-US" sz="3800" baseline="30000" dirty="0">
                <a:latin typeface="Calibri" pitchFamily="34" charset="0"/>
              </a:rPr>
              <a:t>5 </a:t>
            </a:r>
            <a:r>
              <a:rPr lang="en-MY" sz="3800" dirty="0">
                <a:latin typeface="Calibri" pitchFamily="34" charset="0"/>
              </a:rPr>
              <a:t>and M. Sharif</a:t>
            </a:r>
            <a:r>
              <a:rPr lang="en-MY" sz="3800" baseline="30000" dirty="0">
                <a:latin typeface="Calibri" pitchFamily="34" charset="0"/>
              </a:rPr>
              <a:t>1</a:t>
            </a:r>
            <a:r>
              <a:rPr lang="en-US" sz="3800" dirty="0">
                <a:latin typeface="Calibri" pitchFamily="34" charset="0"/>
              </a:rPr>
              <a:t>.</a:t>
            </a:r>
          </a:p>
          <a:p>
            <a:pPr defTabSz="2951163"/>
            <a:endParaRPr lang="en-MY" sz="2100" i="1" dirty="0">
              <a:latin typeface="Calibri" pitchFamily="34" charset="0"/>
            </a:endParaRPr>
          </a:p>
          <a:p>
            <a:pPr algn="ctr" defTabSz="2951163"/>
            <a:r>
              <a:rPr lang="en-MY" sz="2500" i="1" dirty="0">
                <a:latin typeface="Calibri" pitchFamily="34" charset="0"/>
              </a:rPr>
              <a:t>Department of Anatomy, </a:t>
            </a:r>
            <a:r>
              <a:rPr lang="en-MY" sz="2500" i="1" dirty="0" err="1">
                <a:latin typeface="Calibri" pitchFamily="34" charset="0"/>
              </a:rPr>
              <a:t>Southwell</a:t>
            </a:r>
            <a:r>
              <a:rPr lang="en-MY" sz="2500" i="1" dirty="0">
                <a:latin typeface="Calibri" pitchFamily="34" charset="0"/>
              </a:rPr>
              <a:t> Street, University of Bristol, Bristol, UK.</a:t>
            </a:r>
            <a:r>
              <a:rPr lang="en-MY" sz="2500" i="1" baseline="30000" dirty="0">
                <a:latin typeface="Calibri" pitchFamily="34" charset="0"/>
              </a:rPr>
              <a:t>1 </a:t>
            </a:r>
            <a:r>
              <a:rPr lang="en-MY" sz="2500" i="1" dirty="0" err="1">
                <a:latin typeface="Calibri" pitchFamily="34" charset="0"/>
              </a:rPr>
              <a:t>Bioresource</a:t>
            </a:r>
            <a:r>
              <a:rPr lang="en-MY" sz="2500" i="1" dirty="0">
                <a:latin typeface="Calibri" pitchFamily="34" charset="0"/>
              </a:rPr>
              <a:t> Sciences, Nihon University, Fujisawa, Japan.</a:t>
            </a:r>
            <a:r>
              <a:rPr lang="en-MY" sz="2500" i="1" baseline="30000" dirty="0">
                <a:latin typeface="Calibri" pitchFamily="34" charset="0"/>
              </a:rPr>
              <a:t>2</a:t>
            </a:r>
            <a:r>
              <a:rPr lang="en-MY" sz="2500" i="1" dirty="0">
                <a:latin typeface="Calibri" pitchFamily="34" charset="0"/>
              </a:rPr>
              <a:t> Radioisotope Research Institute Dental Medicine, Tsurumi University, Yokohama, Japan.</a:t>
            </a:r>
            <a:r>
              <a:rPr lang="en-MY" sz="2500" i="1" baseline="30000" dirty="0">
                <a:latin typeface="Calibri" pitchFamily="34" charset="0"/>
              </a:rPr>
              <a:t>3 </a:t>
            </a:r>
            <a:r>
              <a:rPr lang="en-MY" sz="2500" i="1" dirty="0">
                <a:latin typeface="Calibri" pitchFamily="34" charset="0"/>
              </a:rPr>
              <a:t>Department of Archaeology and Anthropology, University of Bristol, Bristol, UK.</a:t>
            </a:r>
            <a:r>
              <a:rPr lang="en-MY" sz="2500" i="1" baseline="30000" dirty="0">
                <a:latin typeface="Calibri" pitchFamily="34" charset="0"/>
              </a:rPr>
              <a:t>4</a:t>
            </a:r>
            <a:r>
              <a:rPr lang="en-MY" sz="2500" i="1" dirty="0">
                <a:latin typeface="Calibri" pitchFamily="34" charset="0"/>
              </a:rPr>
              <a:t>  Department of Clinical Veterinary Science, University of Bristol, Bristol, UK.</a:t>
            </a:r>
            <a:r>
              <a:rPr lang="en-MY" sz="2500" i="1" baseline="30000" dirty="0">
                <a:latin typeface="Calibri" pitchFamily="34" charset="0"/>
              </a:rPr>
              <a:t>5</a:t>
            </a:r>
            <a:endParaRPr lang="en-GB" sz="2500" baseline="30000" dirty="0">
              <a:latin typeface="Calibri" pitchFamily="34" charset="0"/>
            </a:endParaRPr>
          </a:p>
        </p:txBody>
      </p:sp>
      <p:pic>
        <p:nvPicPr>
          <p:cNvPr id="13316" name="Picture 6"/>
          <p:cNvPicPr>
            <a:picLocks noChangeAspect="1" noChangeArrowheads="1"/>
          </p:cNvPicPr>
          <p:nvPr/>
        </p:nvPicPr>
        <p:blipFill>
          <a:blip r:embed="rId2" cstate="print"/>
          <a:srcRect/>
          <a:stretch>
            <a:fillRect/>
          </a:stretch>
        </p:blipFill>
        <p:spPr bwMode="auto">
          <a:xfrm>
            <a:off x="725488" y="1285875"/>
            <a:ext cx="3203575" cy="1441450"/>
          </a:xfrm>
          <a:prstGeom prst="rect">
            <a:avLst/>
          </a:prstGeom>
          <a:noFill/>
          <a:ln w="9525">
            <a:noFill/>
            <a:miter lim="800000"/>
            <a:headEnd/>
            <a:tailEnd/>
          </a:ln>
        </p:spPr>
      </p:pic>
      <p:sp>
        <p:nvSpPr>
          <p:cNvPr id="7" name="TextBox 6"/>
          <p:cNvSpPr txBox="1">
            <a:spLocks noChangeArrowheads="1"/>
          </p:cNvSpPr>
          <p:nvPr/>
        </p:nvSpPr>
        <p:spPr bwMode="auto">
          <a:xfrm>
            <a:off x="877888" y="622617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BACKGROUND</a:t>
            </a:r>
            <a:endParaRPr lang="en-GB" sz="2800" b="1">
              <a:solidFill>
                <a:schemeClr val="bg1"/>
              </a:solidFill>
              <a:effectLst>
                <a:outerShdw blurRad="38100" dist="38100" dir="2700000" algn="tl">
                  <a:srgbClr val="000000"/>
                </a:outerShdw>
              </a:effectLst>
              <a:latin typeface="Calibri" pitchFamily="34" charset="0"/>
            </a:endParaRPr>
          </a:p>
        </p:txBody>
      </p:sp>
      <p:sp>
        <p:nvSpPr>
          <p:cNvPr id="3" name="TextBox 6"/>
          <p:cNvSpPr txBox="1">
            <a:spLocks noChangeArrowheads="1"/>
          </p:cNvSpPr>
          <p:nvPr/>
        </p:nvSpPr>
        <p:spPr bwMode="auto">
          <a:xfrm>
            <a:off x="877888" y="942022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AIM</a:t>
            </a:r>
            <a:endParaRPr lang="en-GB" sz="2800" b="1">
              <a:solidFill>
                <a:schemeClr val="bg1"/>
              </a:solidFill>
              <a:effectLst>
                <a:outerShdw blurRad="38100" dist="38100" dir="2700000" algn="tl">
                  <a:srgbClr val="000000"/>
                </a:outerShdw>
              </a:effectLst>
              <a:latin typeface="Calibri" pitchFamily="34" charset="0"/>
            </a:endParaRPr>
          </a:p>
        </p:txBody>
      </p:sp>
      <p:sp>
        <p:nvSpPr>
          <p:cNvPr id="6" name="TextBox 6"/>
          <p:cNvSpPr txBox="1">
            <a:spLocks noChangeArrowheads="1"/>
          </p:cNvSpPr>
          <p:nvPr/>
        </p:nvSpPr>
        <p:spPr bwMode="auto">
          <a:xfrm>
            <a:off x="877888" y="622617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BACKGROUND</a:t>
            </a:r>
            <a:endParaRPr lang="en-GB" sz="2800" b="1">
              <a:solidFill>
                <a:schemeClr val="bg1"/>
              </a:solidFill>
              <a:effectLst>
                <a:outerShdw blurRad="38100" dist="38100" dir="2700000" algn="tl">
                  <a:srgbClr val="000000"/>
                </a:outerShdw>
              </a:effectLst>
              <a:latin typeface="Calibri" pitchFamily="34" charset="0"/>
            </a:endParaRPr>
          </a:p>
        </p:txBody>
      </p:sp>
      <p:sp>
        <p:nvSpPr>
          <p:cNvPr id="9" name="TextBox 6"/>
          <p:cNvSpPr txBox="1">
            <a:spLocks noChangeArrowheads="1"/>
          </p:cNvSpPr>
          <p:nvPr/>
        </p:nvSpPr>
        <p:spPr bwMode="auto">
          <a:xfrm>
            <a:off x="877888" y="942022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AIM</a:t>
            </a:r>
            <a:endParaRPr lang="en-GB" sz="2800" b="1">
              <a:solidFill>
                <a:schemeClr val="bg1"/>
              </a:solidFill>
              <a:effectLst>
                <a:outerShdw blurRad="38100" dist="38100" dir="2700000" algn="tl">
                  <a:srgbClr val="000000"/>
                </a:outerShdw>
              </a:effectLst>
              <a:latin typeface="Calibri" pitchFamily="34" charset="0"/>
            </a:endParaRPr>
          </a:p>
        </p:txBody>
      </p:sp>
      <p:sp>
        <p:nvSpPr>
          <p:cNvPr id="10" name="TextBox 6"/>
          <p:cNvSpPr txBox="1">
            <a:spLocks noChangeArrowheads="1"/>
          </p:cNvSpPr>
          <p:nvPr/>
        </p:nvSpPr>
        <p:spPr bwMode="auto">
          <a:xfrm>
            <a:off x="877888" y="622617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BACKGROUND</a:t>
            </a:r>
            <a:endParaRPr lang="en-GB" sz="2800" b="1">
              <a:solidFill>
                <a:schemeClr val="bg1"/>
              </a:solidFill>
              <a:effectLst>
                <a:outerShdw blurRad="38100" dist="38100" dir="2700000" algn="tl">
                  <a:srgbClr val="000000"/>
                </a:outerShdw>
              </a:effectLst>
              <a:latin typeface="Calibri" pitchFamily="34" charset="0"/>
            </a:endParaRPr>
          </a:p>
        </p:txBody>
      </p:sp>
      <p:sp>
        <p:nvSpPr>
          <p:cNvPr id="13" name="TextBox 6"/>
          <p:cNvSpPr txBox="1">
            <a:spLocks noChangeArrowheads="1"/>
          </p:cNvSpPr>
          <p:nvPr/>
        </p:nvSpPr>
        <p:spPr bwMode="auto">
          <a:xfrm>
            <a:off x="877888" y="942022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AIM</a:t>
            </a:r>
            <a:endParaRPr lang="en-GB" sz="2800" b="1">
              <a:solidFill>
                <a:schemeClr val="bg1"/>
              </a:solidFill>
              <a:effectLst>
                <a:outerShdw blurRad="38100" dist="38100" dir="2700000" algn="tl">
                  <a:srgbClr val="000000"/>
                </a:outerShdw>
              </a:effectLst>
              <a:latin typeface="Calibri" pitchFamily="34" charset="0"/>
            </a:endParaRPr>
          </a:p>
        </p:txBody>
      </p:sp>
      <p:sp>
        <p:nvSpPr>
          <p:cNvPr id="14" name="TextBox 6"/>
          <p:cNvSpPr txBox="1">
            <a:spLocks noChangeArrowheads="1"/>
          </p:cNvSpPr>
          <p:nvPr/>
        </p:nvSpPr>
        <p:spPr bwMode="auto">
          <a:xfrm>
            <a:off x="877888" y="622617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BACKGROUND</a:t>
            </a:r>
            <a:endParaRPr lang="en-GB" sz="2800" b="1">
              <a:solidFill>
                <a:schemeClr val="bg1"/>
              </a:solidFill>
              <a:effectLst>
                <a:outerShdw blurRad="38100" dist="38100" dir="2700000" algn="tl">
                  <a:srgbClr val="000000"/>
                </a:outerShdw>
              </a:effectLst>
              <a:latin typeface="Calibri" pitchFamily="34" charset="0"/>
            </a:endParaRPr>
          </a:p>
        </p:txBody>
      </p:sp>
      <p:sp>
        <p:nvSpPr>
          <p:cNvPr id="19" name="TextBox 6"/>
          <p:cNvSpPr txBox="1">
            <a:spLocks noChangeArrowheads="1"/>
          </p:cNvSpPr>
          <p:nvPr/>
        </p:nvSpPr>
        <p:spPr bwMode="auto">
          <a:xfrm>
            <a:off x="877888" y="942022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AIM</a:t>
            </a:r>
            <a:endParaRPr lang="en-GB" sz="2800" b="1">
              <a:solidFill>
                <a:schemeClr val="bg1"/>
              </a:solidFill>
              <a:effectLst>
                <a:outerShdw blurRad="38100" dist="38100" dir="2700000" algn="tl">
                  <a:srgbClr val="000000"/>
                </a:outerShdw>
              </a:effectLst>
              <a:latin typeface="Calibri" pitchFamily="34" charset="0"/>
            </a:endParaRPr>
          </a:p>
        </p:txBody>
      </p:sp>
      <p:sp>
        <p:nvSpPr>
          <p:cNvPr id="20" name="TextBox 6"/>
          <p:cNvSpPr txBox="1">
            <a:spLocks noChangeArrowheads="1"/>
          </p:cNvSpPr>
          <p:nvPr/>
        </p:nvSpPr>
        <p:spPr bwMode="auto">
          <a:xfrm>
            <a:off x="877888" y="6226175"/>
            <a:ext cx="9458325"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BACKGROUND</a:t>
            </a:r>
            <a:endParaRPr lang="en-GB" sz="2800" b="1">
              <a:solidFill>
                <a:schemeClr val="bg1"/>
              </a:solidFill>
              <a:effectLst>
                <a:outerShdw blurRad="38100" dist="38100" dir="2700000" algn="tl">
                  <a:srgbClr val="000000"/>
                </a:outerShdw>
              </a:effectLst>
              <a:latin typeface="Calibri" pitchFamily="34" charset="0"/>
            </a:endParaRPr>
          </a:p>
        </p:txBody>
      </p:sp>
      <p:sp>
        <p:nvSpPr>
          <p:cNvPr id="23" name="TextBox 6"/>
          <p:cNvSpPr txBox="1">
            <a:spLocks noChangeArrowheads="1"/>
          </p:cNvSpPr>
          <p:nvPr/>
        </p:nvSpPr>
        <p:spPr bwMode="auto">
          <a:xfrm>
            <a:off x="877888" y="11930063"/>
            <a:ext cx="9612312" cy="500062"/>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METHODS</a:t>
            </a:r>
            <a:endParaRPr lang="en-GB" sz="2800" b="1">
              <a:solidFill>
                <a:schemeClr val="bg1"/>
              </a:solidFill>
              <a:effectLst>
                <a:outerShdw blurRad="38100" dist="38100" dir="2700000" algn="tl">
                  <a:srgbClr val="000000"/>
                </a:outerShdw>
              </a:effectLst>
              <a:latin typeface="Calibri" pitchFamily="34" charset="0"/>
            </a:endParaRPr>
          </a:p>
        </p:txBody>
      </p:sp>
      <p:sp>
        <p:nvSpPr>
          <p:cNvPr id="25" name="TextBox 6"/>
          <p:cNvSpPr txBox="1">
            <a:spLocks noChangeArrowheads="1"/>
          </p:cNvSpPr>
          <p:nvPr/>
        </p:nvSpPr>
        <p:spPr bwMode="auto">
          <a:xfrm>
            <a:off x="877888" y="9420225"/>
            <a:ext cx="9612312"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AIM</a:t>
            </a:r>
            <a:endParaRPr lang="en-GB" sz="2800" b="1">
              <a:solidFill>
                <a:schemeClr val="bg1"/>
              </a:solidFill>
              <a:effectLst>
                <a:outerShdw blurRad="38100" dist="38100" dir="2700000" algn="tl">
                  <a:srgbClr val="000000"/>
                </a:outerShdw>
              </a:effectLst>
              <a:latin typeface="Calibri" pitchFamily="34" charset="0"/>
            </a:endParaRPr>
          </a:p>
        </p:txBody>
      </p:sp>
      <p:sp>
        <p:nvSpPr>
          <p:cNvPr id="26" name="TextBox 6"/>
          <p:cNvSpPr txBox="1">
            <a:spLocks noChangeArrowheads="1"/>
          </p:cNvSpPr>
          <p:nvPr/>
        </p:nvSpPr>
        <p:spPr bwMode="auto">
          <a:xfrm>
            <a:off x="877888" y="6226175"/>
            <a:ext cx="9612312"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BACKGROUND</a:t>
            </a:r>
            <a:endParaRPr lang="en-GB" sz="2800" b="1">
              <a:solidFill>
                <a:schemeClr val="bg1"/>
              </a:solidFill>
              <a:effectLst>
                <a:outerShdw blurRad="38100" dist="38100" dir="2700000" algn="tl">
                  <a:srgbClr val="000000"/>
                </a:outerShdw>
              </a:effectLst>
              <a:latin typeface="Calibri" pitchFamily="34" charset="0"/>
            </a:endParaRPr>
          </a:p>
        </p:txBody>
      </p:sp>
      <p:sp>
        <p:nvSpPr>
          <p:cNvPr id="13329" name="TextBox 6"/>
          <p:cNvSpPr txBox="1">
            <a:spLocks noChangeArrowheads="1"/>
          </p:cNvSpPr>
          <p:nvPr/>
        </p:nvSpPr>
        <p:spPr bwMode="auto">
          <a:xfrm>
            <a:off x="877888" y="6786563"/>
            <a:ext cx="9612312" cy="2532062"/>
          </a:xfrm>
          <a:prstGeom prst="rect">
            <a:avLst/>
          </a:prstGeom>
          <a:solidFill>
            <a:schemeClr val="bg1"/>
          </a:solidFill>
          <a:ln w="12700">
            <a:solidFill>
              <a:srgbClr val="000000"/>
            </a:solidFill>
            <a:miter lim="800000"/>
            <a:headEnd/>
            <a:tailEnd/>
          </a:ln>
        </p:spPr>
        <p:txBody>
          <a:bodyPr lIns="64639" tIns="32319" rIns="64639" bIns="32319">
            <a:spAutoFit/>
          </a:bodyPr>
          <a:lstStyle/>
          <a:p>
            <a:pPr defTabSz="2951163"/>
            <a:endParaRPr lang="en-MY" sz="2300" dirty="0">
              <a:latin typeface="Times New Roman" pitchFamily="18" charset="0"/>
            </a:endParaRPr>
          </a:p>
          <a:p>
            <a:pPr algn="just" defTabSz="2951163"/>
            <a:r>
              <a:rPr lang="en-MY" sz="2300" dirty="0">
                <a:latin typeface="Times New Roman" pitchFamily="18" charset="0"/>
              </a:rPr>
              <a:t>Osteoarthritis (OA) is a common degenerative joint disease characterized by cartilage loss and </a:t>
            </a:r>
            <a:r>
              <a:rPr lang="en-MY" sz="2300" dirty="0" err="1">
                <a:latin typeface="Times New Roman" pitchFamily="18" charset="0"/>
              </a:rPr>
              <a:t>subchondral</a:t>
            </a:r>
            <a:r>
              <a:rPr lang="en-MY" sz="2300" dirty="0">
                <a:latin typeface="Times New Roman" pitchFamily="18" charset="0"/>
              </a:rPr>
              <a:t> bone changes. Although many studies have reported the association between cartilage and bone changes in OA models, </a:t>
            </a:r>
            <a:r>
              <a:rPr lang="en-MY" sz="2300" dirty="0" smtClean="0">
                <a:latin typeface="Times New Roman" pitchFamily="18" charset="0"/>
              </a:rPr>
              <a:t>our knowledge of the </a:t>
            </a:r>
            <a:r>
              <a:rPr lang="en-MY" sz="2300" dirty="0">
                <a:latin typeface="Times New Roman" pitchFamily="18" charset="0"/>
              </a:rPr>
              <a:t>changes in these tissues in the medial and lateral compartments of the knee joint during early OA development is still limited.</a:t>
            </a:r>
          </a:p>
          <a:p>
            <a:pPr algn="just" defTabSz="2951163"/>
            <a:endParaRPr lang="en-GB" sz="2300" dirty="0">
              <a:latin typeface="Times New Roman" pitchFamily="18" charset="0"/>
            </a:endParaRPr>
          </a:p>
        </p:txBody>
      </p:sp>
      <p:sp>
        <p:nvSpPr>
          <p:cNvPr id="13330" name="Rectangle 56"/>
          <p:cNvSpPr>
            <a:spLocks noChangeArrowheads="1"/>
          </p:cNvSpPr>
          <p:nvPr/>
        </p:nvSpPr>
        <p:spPr bwMode="auto">
          <a:xfrm>
            <a:off x="877888" y="17511388"/>
            <a:ext cx="9612312" cy="7839563"/>
          </a:xfrm>
          <a:prstGeom prst="rect">
            <a:avLst/>
          </a:prstGeom>
          <a:solidFill>
            <a:schemeClr val="bg1"/>
          </a:solidFill>
          <a:ln w="9525">
            <a:solidFill>
              <a:schemeClr val="tx1"/>
            </a:solidFill>
            <a:miter lim="800000"/>
            <a:headEnd/>
            <a:tailEnd/>
          </a:ln>
        </p:spPr>
        <p:txBody>
          <a:bodyPr wrap="none" lIns="64639" tIns="32319" rIns="64639" bIns="32319" anchor="ctr"/>
          <a:lstStyle/>
          <a:p>
            <a:pPr defTabSz="2951163"/>
            <a:endParaRPr lang="en-MY"/>
          </a:p>
        </p:txBody>
      </p:sp>
      <p:sp>
        <p:nvSpPr>
          <p:cNvPr id="28" name="TextBox 6"/>
          <p:cNvSpPr txBox="1">
            <a:spLocks noChangeArrowheads="1"/>
          </p:cNvSpPr>
          <p:nvPr/>
        </p:nvSpPr>
        <p:spPr bwMode="auto">
          <a:xfrm>
            <a:off x="1081088" y="17655853"/>
            <a:ext cx="355600" cy="500062"/>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1</a:t>
            </a:r>
            <a:endParaRPr lang="en-GB" sz="2800" b="1">
              <a:solidFill>
                <a:schemeClr val="bg1"/>
              </a:solidFill>
              <a:effectLst>
                <a:outerShdw blurRad="38100" dist="38100" dir="2700000" algn="tl">
                  <a:srgbClr val="000000"/>
                </a:outerShdw>
              </a:effectLst>
              <a:latin typeface="Calibri" pitchFamily="34" charset="0"/>
            </a:endParaRPr>
          </a:p>
        </p:txBody>
      </p:sp>
      <p:sp>
        <p:nvSpPr>
          <p:cNvPr id="29" name="TextBox 6"/>
          <p:cNvSpPr txBox="1">
            <a:spLocks noChangeArrowheads="1"/>
          </p:cNvSpPr>
          <p:nvPr/>
        </p:nvSpPr>
        <p:spPr bwMode="auto">
          <a:xfrm>
            <a:off x="1639888" y="17655853"/>
            <a:ext cx="8672512" cy="500062"/>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Cartilage changes in the tibial plateaus</a:t>
            </a:r>
            <a:endParaRPr lang="en-GB" sz="2800" b="1">
              <a:solidFill>
                <a:schemeClr val="bg1"/>
              </a:solidFill>
              <a:effectLst>
                <a:outerShdw blurRad="38100" dist="38100" dir="2700000" algn="tl">
                  <a:srgbClr val="000000"/>
                </a:outerShdw>
              </a:effectLst>
              <a:latin typeface="Calibri" pitchFamily="34" charset="0"/>
            </a:endParaRPr>
          </a:p>
        </p:txBody>
      </p:sp>
      <p:sp>
        <p:nvSpPr>
          <p:cNvPr id="13333" name="Text Box 55"/>
          <p:cNvSpPr txBox="1">
            <a:spLocks noChangeArrowheads="1"/>
          </p:cNvSpPr>
          <p:nvPr/>
        </p:nvSpPr>
        <p:spPr bwMode="auto">
          <a:xfrm>
            <a:off x="1022350" y="23616955"/>
            <a:ext cx="9213850" cy="1604152"/>
          </a:xfrm>
          <a:prstGeom prst="rect">
            <a:avLst/>
          </a:prstGeom>
          <a:noFill/>
          <a:ln w="9525">
            <a:noFill/>
            <a:miter lim="800000"/>
            <a:headEnd/>
            <a:tailEnd/>
          </a:ln>
        </p:spPr>
        <p:txBody>
          <a:bodyPr lIns="64639" tIns="32319" rIns="64639" bIns="32319">
            <a:spAutoFit/>
          </a:bodyPr>
          <a:lstStyle/>
          <a:p>
            <a:pPr algn="just" defTabSz="646113"/>
            <a:r>
              <a:rPr lang="en-US" sz="2000" b="1" dirty="0">
                <a:latin typeface="Times New Roman" pitchFamily="18" charset="0"/>
              </a:rPr>
              <a:t>Figure 1: </a:t>
            </a:r>
            <a:r>
              <a:rPr lang="en-US" sz="2000" dirty="0">
                <a:latin typeface="Times New Roman" pitchFamily="18" charset="0"/>
              </a:rPr>
              <a:t>Representative micrographs of cartilage stained with </a:t>
            </a:r>
            <a:r>
              <a:rPr lang="en-US" sz="2000" dirty="0" err="1">
                <a:latin typeface="Times New Roman" pitchFamily="18" charset="0"/>
              </a:rPr>
              <a:t>toluidine</a:t>
            </a:r>
            <a:r>
              <a:rPr lang="en-US" sz="2000" dirty="0">
                <a:latin typeface="Times New Roman" pitchFamily="18" charset="0"/>
              </a:rPr>
              <a:t> blue </a:t>
            </a:r>
            <a:r>
              <a:rPr lang="en-US" sz="2000" b="1" dirty="0">
                <a:latin typeface="Times New Roman" pitchFamily="18" charset="0"/>
              </a:rPr>
              <a:t>(A) </a:t>
            </a:r>
            <a:r>
              <a:rPr lang="en-US" sz="2000" dirty="0">
                <a:latin typeface="Times New Roman" pitchFamily="18" charset="0"/>
              </a:rPr>
              <a:t>and mean cartilage scores of the medial and lateral </a:t>
            </a:r>
            <a:r>
              <a:rPr lang="en-US" sz="2000" dirty="0" err="1">
                <a:latin typeface="Times New Roman" pitchFamily="18" charset="0"/>
              </a:rPr>
              <a:t>tibial</a:t>
            </a:r>
            <a:r>
              <a:rPr lang="en-US" sz="2000" dirty="0">
                <a:latin typeface="Times New Roman" pitchFamily="18" charset="0"/>
              </a:rPr>
              <a:t> plateau </a:t>
            </a:r>
            <a:r>
              <a:rPr lang="en-US" sz="2000" b="1" dirty="0">
                <a:latin typeface="Times New Roman" pitchFamily="18" charset="0"/>
              </a:rPr>
              <a:t>(B)</a:t>
            </a:r>
            <a:r>
              <a:rPr lang="en-US" sz="2000" dirty="0">
                <a:latin typeface="Times New Roman" pitchFamily="18" charset="0"/>
              </a:rPr>
              <a:t>. </a:t>
            </a:r>
            <a:r>
              <a:rPr lang="en-US" sz="2000" dirty="0" smtClean="0">
                <a:latin typeface="Times New Roman" pitchFamily="18" charset="0"/>
              </a:rPr>
              <a:t>Generally, microscopic scores </a:t>
            </a:r>
            <a:r>
              <a:rPr lang="en-US" sz="2000" b="1" dirty="0" smtClean="0">
                <a:solidFill>
                  <a:srgbClr val="FF0000"/>
                </a:solidFill>
                <a:latin typeface="Times New Roman" pitchFamily="18" charset="0"/>
              </a:rPr>
              <a:t>were </a:t>
            </a:r>
            <a:r>
              <a:rPr lang="en-US" sz="2000" dirty="0" smtClean="0">
                <a:latin typeface="Times New Roman" pitchFamily="18" charset="0"/>
              </a:rPr>
              <a:t>more sensitive than macroscopic </a:t>
            </a:r>
            <a:r>
              <a:rPr lang="en-US" sz="2000" b="1" strike="sngStrike" dirty="0" smtClean="0">
                <a:solidFill>
                  <a:srgbClr val="FF0000"/>
                </a:solidFill>
                <a:latin typeface="Times New Roman" pitchFamily="18" charset="0"/>
              </a:rPr>
              <a:t>one</a:t>
            </a:r>
            <a:r>
              <a:rPr lang="en-US" sz="2000" dirty="0" smtClean="0">
                <a:latin typeface="Times New Roman" pitchFamily="18" charset="0"/>
              </a:rPr>
              <a:t> in detecting cartilage damage. Significant cartilage damage was observed in the medial plateau compared to the lateral at earlier stages of cartilage damage by microscopic evaluation.   </a:t>
            </a:r>
            <a:endParaRPr lang="en-MY" sz="2000" dirty="0">
              <a:latin typeface="Times New Roman" pitchFamily="18" charset="0"/>
            </a:endParaRPr>
          </a:p>
        </p:txBody>
      </p:sp>
      <p:sp>
        <p:nvSpPr>
          <p:cNvPr id="13334" name="Rectangle 57"/>
          <p:cNvSpPr>
            <a:spLocks noChangeArrowheads="1"/>
          </p:cNvSpPr>
          <p:nvPr/>
        </p:nvSpPr>
        <p:spPr bwMode="auto">
          <a:xfrm>
            <a:off x="877888" y="25461311"/>
            <a:ext cx="9612312" cy="3940778"/>
          </a:xfrm>
          <a:prstGeom prst="rect">
            <a:avLst/>
          </a:prstGeom>
          <a:solidFill>
            <a:schemeClr val="bg1"/>
          </a:solidFill>
          <a:ln w="9525">
            <a:solidFill>
              <a:schemeClr val="tx1"/>
            </a:solidFill>
            <a:miter lim="800000"/>
            <a:headEnd/>
            <a:tailEnd/>
          </a:ln>
        </p:spPr>
        <p:txBody>
          <a:bodyPr wrap="none" lIns="64639" tIns="32319" rIns="64639" bIns="32319" anchor="ctr"/>
          <a:lstStyle/>
          <a:p>
            <a:pPr defTabSz="2951163"/>
            <a:endParaRPr lang="en-MY"/>
          </a:p>
        </p:txBody>
      </p:sp>
      <p:sp>
        <p:nvSpPr>
          <p:cNvPr id="30" name="TextBox 6"/>
          <p:cNvSpPr txBox="1">
            <a:spLocks noChangeArrowheads="1"/>
          </p:cNvSpPr>
          <p:nvPr/>
        </p:nvSpPr>
        <p:spPr bwMode="auto">
          <a:xfrm>
            <a:off x="1081088" y="25581147"/>
            <a:ext cx="355600"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2</a:t>
            </a:r>
            <a:endParaRPr lang="en-GB" sz="2800" b="1">
              <a:solidFill>
                <a:schemeClr val="bg1"/>
              </a:solidFill>
              <a:effectLst>
                <a:outerShdw blurRad="38100" dist="38100" dir="2700000" algn="tl">
                  <a:srgbClr val="000000"/>
                </a:outerShdw>
              </a:effectLst>
              <a:latin typeface="Calibri" pitchFamily="34" charset="0"/>
            </a:endParaRPr>
          </a:p>
        </p:txBody>
      </p:sp>
      <p:sp>
        <p:nvSpPr>
          <p:cNvPr id="31" name="TextBox 6"/>
          <p:cNvSpPr txBox="1">
            <a:spLocks noChangeArrowheads="1"/>
          </p:cNvSpPr>
          <p:nvPr/>
        </p:nvSpPr>
        <p:spPr bwMode="auto">
          <a:xfrm>
            <a:off x="1639888" y="25581147"/>
            <a:ext cx="8672512"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BMD changes in the tibia epiphyseal region</a:t>
            </a:r>
            <a:endParaRPr lang="en-GB" sz="2800" b="1">
              <a:solidFill>
                <a:schemeClr val="bg1"/>
              </a:solidFill>
              <a:effectLst>
                <a:outerShdw blurRad="38100" dist="38100" dir="2700000" algn="tl">
                  <a:srgbClr val="000000"/>
                </a:outerShdw>
              </a:effectLst>
              <a:latin typeface="Calibri" pitchFamily="34" charset="0"/>
            </a:endParaRPr>
          </a:p>
        </p:txBody>
      </p:sp>
      <p:sp>
        <p:nvSpPr>
          <p:cNvPr id="13337" name="Text Box 61"/>
          <p:cNvSpPr txBox="1">
            <a:spLocks noChangeArrowheads="1"/>
          </p:cNvSpPr>
          <p:nvPr/>
        </p:nvSpPr>
        <p:spPr bwMode="auto">
          <a:xfrm>
            <a:off x="5940872" y="26157211"/>
            <a:ext cx="4478337" cy="673100"/>
          </a:xfrm>
          <a:prstGeom prst="rect">
            <a:avLst/>
          </a:prstGeom>
          <a:noFill/>
          <a:ln w="9525">
            <a:noFill/>
            <a:miter lim="800000"/>
            <a:headEnd/>
            <a:tailEnd/>
          </a:ln>
        </p:spPr>
        <p:txBody>
          <a:bodyPr lIns="64639" tIns="32319" rIns="64639" bIns="32319">
            <a:spAutoFit/>
          </a:bodyPr>
          <a:lstStyle/>
          <a:p>
            <a:pPr defTabSz="646113"/>
            <a:r>
              <a:rPr lang="en-US" sz="2000" b="1" dirty="0">
                <a:latin typeface="Times New Roman" pitchFamily="18" charset="0"/>
              </a:rPr>
              <a:t>Figure 2: </a:t>
            </a:r>
            <a:r>
              <a:rPr lang="en-US" sz="2000" dirty="0">
                <a:latin typeface="Times New Roman" pitchFamily="18" charset="0"/>
              </a:rPr>
              <a:t>Mean BMD of the medial and the lateral tibia </a:t>
            </a:r>
            <a:r>
              <a:rPr lang="en-US" sz="2000" dirty="0" err="1">
                <a:latin typeface="Times New Roman" pitchFamily="18" charset="0"/>
              </a:rPr>
              <a:t>epiphyseal</a:t>
            </a:r>
            <a:r>
              <a:rPr lang="en-US" sz="2000" dirty="0">
                <a:latin typeface="Times New Roman" pitchFamily="18" charset="0"/>
              </a:rPr>
              <a:t> region.</a:t>
            </a:r>
            <a:endParaRPr lang="en-MY" sz="2000" dirty="0">
              <a:latin typeface="Times New Roman" pitchFamily="18" charset="0"/>
            </a:endParaRPr>
          </a:p>
        </p:txBody>
      </p:sp>
      <p:sp>
        <p:nvSpPr>
          <p:cNvPr id="13338" name="Rectangle 62"/>
          <p:cNvSpPr>
            <a:spLocks noChangeArrowheads="1"/>
          </p:cNvSpPr>
          <p:nvPr/>
        </p:nvSpPr>
        <p:spPr bwMode="auto">
          <a:xfrm>
            <a:off x="10896600" y="6226175"/>
            <a:ext cx="9612313" cy="11218863"/>
          </a:xfrm>
          <a:prstGeom prst="rect">
            <a:avLst/>
          </a:prstGeom>
          <a:solidFill>
            <a:schemeClr val="bg1"/>
          </a:solidFill>
          <a:ln w="9525">
            <a:solidFill>
              <a:schemeClr val="tx1"/>
            </a:solidFill>
            <a:miter lim="800000"/>
            <a:headEnd/>
            <a:tailEnd/>
          </a:ln>
        </p:spPr>
        <p:txBody>
          <a:bodyPr wrap="none" lIns="64639" tIns="32319" rIns="64639" bIns="32319" anchor="ctr"/>
          <a:lstStyle/>
          <a:p>
            <a:pPr defTabSz="2951163"/>
            <a:endParaRPr lang="en-MY"/>
          </a:p>
        </p:txBody>
      </p:sp>
      <p:sp>
        <p:nvSpPr>
          <p:cNvPr id="13312" name="TextBox 6"/>
          <p:cNvSpPr txBox="1">
            <a:spLocks noChangeArrowheads="1"/>
          </p:cNvSpPr>
          <p:nvPr/>
        </p:nvSpPr>
        <p:spPr bwMode="auto">
          <a:xfrm>
            <a:off x="11099800" y="6380163"/>
            <a:ext cx="355600" cy="500062"/>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3</a:t>
            </a:r>
            <a:endParaRPr lang="en-GB" sz="2800" b="1">
              <a:solidFill>
                <a:schemeClr val="bg1"/>
              </a:solidFill>
              <a:effectLst>
                <a:outerShdw blurRad="38100" dist="38100" dir="2700000" algn="tl">
                  <a:srgbClr val="000000"/>
                </a:outerShdw>
              </a:effectLst>
              <a:latin typeface="Calibri" pitchFamily="34" charset="0"/>
            </a:endParaRPr>
          </a:p>
        </p:txBody>
      </p:sp>
      <p:sp>
        <p:nvSpPr>
          <p:cNvPr id="15" name="TextBox 6"/>
          <p:cNvSpPr txBox="1">
            <a:spLocks noChangeArrowheads="1"/>
          </p:cNvSpPr>
          <p:nvPr/>
        </p:nvSpPr>
        <p:spPr bwMode="auto">
          <a:xfrm>
            <a:off x="11658600" y="6380163"/>
            <a:ext cx="8672513" cy="500062"/>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Subchondral bone changes in the tibia</a:t>
            </a:r>
            <a:endParaRPr lang="en-GB" sz="2800" b="1">
              <a:solidFill>
                <a:schemeClr val="bg1"/>
              </a:solidFill>
              <a:effectLst>
                <a:outerShdw blurRad="38100" dist="38100" dir="2700000" algn="tl">
                  <a:srgbClr val="000000"/>
                </a:outerShdw>
              </a:effectLst>
              <a:latin typeface="Calibri" pitchFamily="34" charset="0"/>
            </a:endParaRPr>
          </a:p>
        </p:txBody>
      </p:sp>
      <p:sp>
        <p:nvSpPr>
          <p:cNvPr id="13341" name="TextBox 6"/>
          <p:cNvSpPr txBox="1">
            <a:spLocks noChangeArrowheads="1"/>
          </p:cNvSpPr>
          <p:nvPr/>
        </p:nvSpPr>
        <p:spPr bwMode="auto">
          <a:xfrm>
            <a:off x="10896600" y="22902762"/>
            <a:ext cx="9612313" cy="3604700"/>
          </a:xfrm>
          <a:prstGeom prst="rect">
            <a:avLst/>
          </a:prstGeom>
          <a:solidFill>
            <a:schemeClr val="bg1"/>
          </a:solidFill>
          <a:ln w="12700">
            <a:solidFill>
              <a:srgbClr val="000000"/>
            </a:solidFill>
            <a:miter lim="800000"/>
            <a:headEnd/>
            <a:tailEnd/>
          </a:ln>
        </p:spPr>
        <p:txBody>
          <a:bodyPr wrap="square" lIns="64639" tIns="32319" rIns="64639" bIns="32319">
            <a:spAutoFit/>
          </a:bodyPr>
          <a:lstStyle/>
          <a:p>
            <a:pPr marL="457200" indent="-457200" algn="just" defTabSz="2951163"/>
            <a:endParaRPr lang="en-MY" sz="2300" dirty="0">
              <a:latin typeface="Times New Roman" pitchFamily="18" charset="0"/>
            </a:endParaRPr>
          </a:p>
          <a:p>
            <a:pPr marL="457200" indent="-457200" algn="just" defTabSz="2951163">
              <a:buFont typeface="Arial" pitchFamily="34" charset="0"/>
              <a:buChar char="•"/>
            </a:pPr>
            <a:r>
              <a:rPr lang="en-US" sz="2300" dirty="0">
                <a:latin typeface="Times New Roman" pitchFamily="18" charset="0"/>
              </a:rPr>
              <a:t>Cartilage and </a:t>
            </a:r>
            <a:r>
              <a:rPr lang="en-US" sz="2300" dirty="0" err="1">
                <a:latin typeface="Times New Roman" pitchFamily="18" charset="0"/>
              </a:rPr>
              <a:t>subchondral</a:t>
            </a:r>
            <a:r>
              <a:rPr lang="en-US" sz="2300" dirty="0">
                <a:latin typeface="Times New Roman" pitchFamily="18" charset="0"/>
              </a:rPr>
              <a:t> bone changes were </a:t>
            </a:r>
            <a:r>
              <a:rPr lang="en-US" sz="2300" dirty="0" smtClean="0">
                <a:latin typeface="Times New Roman" pitchFamily="18" charset="0"/>
              </a:rPr>
              <a:t>more significant </a:t>
            </a:r>
            <a:r>
              <a:rPr lang="en-US" sz="2300" dirty="0">
                <a:latin typeface="Times New Roman" pitchFamily="18" charset="0"/>
              </a:rPr>
              <a:t>in the medial compared to the lateral compartment of the knee joint in early OA.</a:t>
            </a:r>
          </a:p>
          <a:p>
            <a:pPr marL="457200" indent="-457200" algn="just" defTabSz="2951163">
              <a:buFont typeface="Arial" pitchFamily="34" charset="0"/>
              <a:buChar char="•"/>
            </a:pPr>
            <a:r>
              <a:rPr lang="en-US" sz="2300" dirty="0">
                <a:latin typeface="Times New Roman" pitchFamily="18" charset="0"/>
              </a:rPr>
              <a:t>Thickening of </a:t>
            </a:r>
            <a:r>
              <a:rPr lang="en-US" sz="2300" dirty="0" err="1" smtClean="0">
                <a:latin typeface="Times New Roman" pitchFamily="18" charset="0"/>
              </a:rPr>
              <a:t>subchondral</a:t>
            </a:r>
            <a:r>
              <a:rPr lang="en-US" sz="2300" dirty="0" smtClean="0">
                <a:latin typeface="Times New Roman" pitchFamily="18" charset="0"/>
              </a:rPr>
              <a:t> bone plate and </a:t>
            </a:r>
            <a:r>
              <a:rPr lang="en-US" sz="2300" dirty="0" err="1" smtClean="0">
                <a:latin typeface="Times New Roman" pitchFamily="18" charset="0"/>
              </a:rPr>
              <a:t>trabecular</a:t>
            </a:r>
            <a:r>
              <a:rPr lang="en-US" sz="2300" dirty="0" smtClean="0">
                <a:latin typeface="Times New Roman" pitchFamily="18" charset="0"/>
              </a:rPr>
              <a:t> bone </a:t>
            </a:r>
            <a:r>
              <a:rPr lang="en-US" sz="2300" dirty="0">
                <a:latin typeface="Times New Roman" pitchFamily="18" charset="0"/>
              </a:rPr>
              <a:t>may strengthen and compensate for the lack of connectivity of the </a:t>
            </a:r>
            <a:r>
              <a:rPr lang="en-US" sz="2300" dirty="0" err="1">
                <a:latin typeface="Times New Roman" pitchFamily="18" charset="0"/>
              </a:rPr>
              <a:t>subchondral</a:t>
            </a:r>
            <a:r>
              <a:rPr lang="en-US" sz="2300" dirty="0">
                <a:latin typeface="Times New Roman" pitchFamily="18" charset="0"/>
              </a:rPr>
              <a:t> bone in the medial compared to the lateral compartment. </a:t>
            </a:r>
            <a:endParaRPr lang="en-MY" sz="2300" dirty="0">
              <a:latin typeface="Times New Roman" pitchFamily="18" charset="0"/>
            </a:endParaRPr>
          </a:p>
          <a:p>
            <a:pPr marL="457200" indent="-457200" algn="just" defTabSz="2951163">
              <a:buFont typeface="Arial" pitchFamily="34" charset="0"/>
              <a:buChar char="•"/>
            </a:pPr>
            <a:r>
              <a:rPr lang="en-US" sz="2300" dirty="0" smtClean="0">
                <a:latin typeface="Times New Roman" pitchFamily="18" charset="0"/>
              </a:rPr>
              <a:t>Our data showing greater </a:t>
            </a:r>
            <a:r>
              <a:rPr lang="en-US" sz="2300" dirty="0" err="1">
                <a:latin typeface="Times New Roman" pitchFamily="18" charset="0"/>
              </a:rPr>
              <a:t>subchondral</a:t>
            </a:r>
            <a:r>
              <a:rPr lang="en-US" sz="2300" dirty="0">
                <a:latin typeface="Times New Roman" pitchFamily="18" charset="0"/>
              </a:rPr>
              <a:t> bone connectivity </a:t>
            </a:r>
            <a:r>
              <a:rPr lang="en-US" sz="2300" dirty="0" smtClean="0">
                <a:latin typeface="Times New Roman" pitchFamily="18" charset="0"/>
              </a:rPr>
              <a:t>in the lateral compartment compared to the </a:t>
            </a:r>
            <a:r>
              <a:rPr lang="en-US" sz="2300" dirty="0">
                <a:latin typeface="Times New Roman" pitchFamily="18" charset="0"/>
              </a:rPr>
              <a:t>medial side could be </a:t>
            </a:r>
            <a:r>
              <a:rPr lang="en-US" sz="2300" dirty="0" smtClean="0">
                <a:latin typeface="Times New Roman" pitchFamily="18" charset="0"/>
              </a:rPr>
              <a:t>explained by normal </a:t>
            </a:r>
            <a:r>
              <a:rPr lang="en-US" sz="2300" dirty="0">
                <a:latin typeface="Times New Roman" pitchFamily="18" charset="0"/>
              </a:rPr>
              <a:t>bone development</a:t>
            </a:r>
            <a:r>
              <a:rPr lang="en-US" sz="2300" dirty="0" smtClean="0">
                <a:latin typeface="Times New Roman" pitchFamily="18" charset="0"/>
              </a:rPr>
              <a:t>.</a:t>
            </a:r>
          </a:p>
          <a:p>
            <a:pPr marL="457200" indent="-457200" algn="just" defTabSz="2951163">
              <a:buFont typeface="Arial" pitchFamily="34" charset="0"/>
              <a:buChar char="•"/>
            </a:pPr>
            <a:endParaRPr lang="en-GB" sz="2300" dirty="0">
              <a:latin typeface="Times New Roman" pitchFamily="18" charset="0"/>
            </a:endParaRPr>
          </a:p>
        </p:txBody>
      </p:sp>
      <p:sp>
        <p:nvSpPr>
          <p:cNvPr id="16" name="TextBox 6"/>
          <p:cNvSpPr txBox="1">
            <a:spLocks noChangeArrowheads="1"/>
          </p:cNvSpPr>
          <p:nvPr/>
        </p:nvSpPr>
        <p:spPr bwMode="auto">
          <a:xfrm>
            <a:off x="10896600" y="22340787"/>
            <a:ext cx="9612313"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SUMMARY</a:t>
            </a:r>
            <a:endParaRPr lang="en-GB" sz="2800" b="1">
              <a:solidFill>
                <a:schemeClr val="bg1"/>
              </a:solidFill>
              <a:effectLst>
                <a:outerShdw blurRad="38100" dist="38100" dir="2700000" algn="tl">
                  <a:srgbClr val="000000"/>
                </a:outerShdw>
              </a:effectLst>
              <a:latin typeface="Calibri" pitchFamily="34" charset="0"/>
            </a:endParaRPr>
          </a:p>
        </p:txBody>
      </p:sp>
      <p:sp>
        <p:nvSpPr>
          <p:cNvPr id="13318" name="TextBox 6"/>
          <p:cNvSpPr txBox="1">
            <a:spLocks noChangeArrowheads="1"/>
          </p:cNvSpPr>
          <p:nvPr/>
        </p:nvSpPr>
        <p:spPr bwMode="auto">
          <a:xfrm>
            <a:off x="10896600" y="27957463"/>
            <a:ext cx="9612313" cy="287337"/>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1400" b="1">
                <a:solidFill>
                  <a:schemeClr val="bg1"/>
                </a:solidFill>
                <a:effectLst>
                  <a:outerShdw blurRad="38100" dist="38100" dir="2700000" algn="tl">
                    <a:srgbClr val="000000"/>
                  </a:outerShdw>
                </a:effectLst>
              </a:rPr>
              <a:t>ACKNOWLEDGEMENT</a:t>
            </a:r>
            <a:endParaRPr lang="en-GB" sz="1400" b="1">
              <a:solidFill>
                <a:schemeClr val="bg1"/>
              </a:solidFill>
              <a:effectLst>
                <a:outerShdw blurRad="38100" dist="38100" dir="2700000" algn="tl">
                  <a:srgbClr val="000000"/>
                </a:outerShdw>
              </a:effectLst>
              <a:latin typeface="Calibri" pitchFamily="34" charset="0"/>
            </a:endParaRPr>
          </a:p>
        </p:txBody>
      </p:sp>
      <p:sp>
        <p:nvSpPr>
          <p:cNvPr id="13344" name="TextBox 6"/>
          <p:cNvSpPr txBox="1">
            <a:spLocks noChangeArrowheads="1"/>
          </p:cNvSpPr>
          <p:nvPr/>
        </p:nvSpPr>
        <p:spPr bwMode="auto">
          <a:xfrm>
            <a:off x="10896600" y="26925588"/>
            <a:ext cx="9612313" cy="927100"/>
          </a:xfrm>
          <a:prstGeom prst="rect">
            <a:avLst/>
          </a:prstGeom>
          <a:solidFill>
            <a:schemeClr val="bg1"/>
          </a:solidFill>
          <a:ln w="12700">
            <a:solidFill>
              <a:srgbClr val="000000"/>
            </a:solidFill>
            <a:miter lim="800000"/>
            <a:headEnd/>
            <a:tailEnd/>
          </a:ln>
        </p:spPr>
        <p:txBody>
          <a:bodyPr lIns="64639" tIns="32319" rIns="64639" bIns="32319">
            <a:spAutoFit/>
          </a:bodyPr>
          <a:lstStyle/>
          <a:p>
            <a:pPr marL="457200" indent="-457200" algn="just" defTabSz="2951163"/>
            <a:endParaRPr lang="en-MY" sz="1400">
              <a:latin typeface="Times New Roman" pitchFamily="18" charset="0"/>
            </a:endParaRPr>
          </a:p>
          <a:p>
            <a:pPr marL="457200" indent="-457200" algn="just" defTabSz="2951163">
              <a:buFontTx/>
              <a:buAutoNum type="arabicPeriod"/>
            </a:pPr>
            <a:r>
              <a:rPr lang="en-MY" sz="1400">
                <a:latin typeface="Times New Roman" pitchFamily="18" charset="0"/>
              </a:rPr>
              <a:t>Kraus VB, Huebner JL, DeGroot J, Bendele A. The OARSI histopathology initiative - recommendations for histological assessments of osteoarthritis in the guinea pig. Osteoarthritis and Cartilage. 2010; 18 (3): S35-S52.</a:t>
            </a:r>
          </a:p>
          <a:p>
            <a:pPr marL="457200" indent="-457200" algn="just" defTabSz="2951163"/>
            <a:endParaRPr lang="en-GB" sz="1400">
              <a:latin typeface="Times New Roman" pitchFamily="18" charset="0"/>
            </a:endParaRPr>
          </a:p>
        </p:txBody>
      </p:sp>
      <p:sp>
        <p:nvSpPr>
          <p:cNvPr id="13321" name="TextBox 6"/>
          <p:cNvSpPr txBox="1">
            <a:spLocks noChangeArrowheads="1"/>
          </p:cNvSpPr>
          <p:nvPr/>
        </p:nvSpPr>
        <p:spPr bwMode="auto">
          <a:xfrm>
            <a:off x="10896600" y="26589038"/>
            <a:ext cx="9612313" cy="287337"/>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1400" b="1">
                <a:solidFill>
                  <a:schemeClr val="bg1"/>
                </a:solidFill>
                <a:effectLst>
                  <a:outerShdw blurRad="38100" dist="38100" dir="2700000" algn="tl">
                    <a:srgbClr val="000000"/>
                  </a:outerShdw>
                </a:effectLst>
              </a:rPr>
              <a:t>REFERENCE</a:t>
            </a:r>
            <a:endParaRPr lang="en-GB" sz="1400" b="1">
              <a:solidFill>
                <a:schemeClr val="bg1"/>
              </a:solidFill>
              <a:effectLst>
                <a:outerShdw blurRad="38100" dist="38100" dir="2700000" algn="tl">
                  <a:srgbClr val="000000"/>
                </a:outerShdw>
              </a:effectLst>
              <a:latin typeface="Calibri" pitchFamily="34" charset="0"/>
            </a:endParaRPr>
          </a:p>
        </p:txBody>
      </p:sp>
      <p:pic>
        <p:nvPicPr>
          <p:cNvPr id="13346" name="Picture 51"/>
          <p:cNvPicPr>
            <a:picLocks noChangeArrowheads="1"/>
          </p:cNvPicPr>
          <p:nvPr/>
        </p:nvPicPr>
        <p:blipFill>
          <a:blip r:embed="rId3" cstate="print"/>
          <a:srcRect/>
          <a:stretch>
            <a:fillRect/>
          </a:stretch>
        </p:blipFill>
        <p:spPr bwMode="auto">
          <a:xfrm>
            <a:off x="1090613" y="20140330"/>
            <a:ext cx="9215437" cy="3378200"/>
          </a:xfrm>
          <a:prstGeom prst="rect">
            <a:avLst/>
          </a:prstGeom>
          <a:noFill/>
          <a:ln w="12700">
            <a:solidFill>
              <a:schemeClr val="tx1"/>
            </a:solidFill>
            <a:miter lim="800000"/>
            <a:headEnd/>
            <a:tailEnd/>
          </a:ln>
        </p:spPr>
      </p:pic>
      <p:grpSp>
        <p:nvGrpSpPr>
          <p:cNvPr id="13347" name="Group 98"/>
          <p:cNvGrpSpPr>
            <a:grpSpLocks/>
          </p:cNvGrpSpPr>
          <p:nvPr/>
        </p:nvGrpSpPr>
        <p:grpSpPr bwMode="auto">
          <a:xfrm>
            <a:off x="1654175" y="18360703"/>
            <a:ext cx="8626475" cy="1525587"/>
            <a:chOff x="1508" y="15842"/>
            <a:chExt cx="7620" cy="1359"/>
          </a:xfrm>
        </p:grpSpPr>
        <p:pic>
          <p:nvPicPr>
            <p:cNvPr id="13379" name="Picture 52" descr="D19LT_medial_2 - Copy"/>
            <p:cNvPicPr>
              <a:picLocks noChangeArrowheads="1"/>
            </p:cNvPicPr>
            <p:nvPr/>
          </p:nvPicPr>
          <p:blipFill>
            <a:blip r:embed="rId4" cstate="print"/>
            <a:srcRect/>
            <a:stretch>
              <a:fillRect/>
            </a:stretch>
          </p:blipFill>
          <p:spPr bwMode="auto">
            <a:xfrm>
              <a:off x="7314" y="15842"/>
              <a:ext cx="1814" cy="1043"/>
            </a:xfrm>
            <a:prstGeom prst="rect">
              <a:avLst/>
            </a:prstGeom>
            <a:noFill/>
            <a:ln w="12700">
              <a:solidFill>
                <a:srgbClr val="000000"/>
              </a:solidFill>
              <a:miter lim="800000"/>
              <a:headEnd/>
              <a:tailEnd/>
            </a:ln>
          </p:spPr>
        </p:pic>
        <p:pic>
          <p:nvPicPr>
            <p:cNvPr id="13380" name="Picture 53" descr="D19LT_medial_3"/>
            <p:cNvPicPr>
              <a:picLocks noChangeArrowheads="1"/>
            </p:cNvPicPr>
            <p:nvPr/>
          </p:nvPicPr>
          <p:blipFill>
            <a:blip r:embed="rId5" cstate="print"/>
            <a:srcRect l="65698" t="14407" b="14902"/>
            <a:stretch>
              <a:fillRect/>
            </a:stretch>
          </p:blipFill>
          <p:spPr bwMode="auto">
            <a:xfrm>
              <a:off x="5364" y="15842"/>
              <a:ext cx="1814" cy="1043"/>
            </a:xfrm>
            <a:prstGeom prst="rect">
              <a:avLst/>
            </a:prstGeom>
            <a:noFill/>
            <a:ln w="12700">
              <a:solidFill>
                <a:srgbClr val="000000"/>
              </a:solidFill>
              <a:miter lim="800000"/>
              <a:headEnd/>
              <a:tailEnd/>
            </a:ln>
          </p:spPr>
        </p:pic>
        <p:pic>
          <p:nvPicPr>
            <p:cNvPr id="13381" name="Picture 54" descr="Picture3"/>
            <p:cNvPicPr>
              <a:picLocks noChangeArrowheads="1"/>
            </p:cNvPicPr>
            <p:nvPr/>
          </p:nvPicPr>
          <p:blipFill>
            <a:blip r:embed="rId6" cstate="print"/>
            <a:srcRect/>
            <a:stretch>
              <a:fillRect/>
            </a:stretch>
          </p:blipFill>
          <p:spPr bwMode="auto">
            <a:xfrm>
              <a:off x="1508" y="15842"/>
              <a:ext cx="1814" cy="1043"/>
            </a:xfrm>
            <a:prstGeom prst="rect">
              <a:avLst/>
            </a:prstGeom>
            <a:noFill/>
            <a:ln w="12700">
              <a:solidFill>
                <a:srgbClr val="000000"/>
              </a:solidFill>
              <a:miter lim="800000"/>
              <a:headEnd/>
              <a:tailEnd/>
            </a:ln>
          </p:spPr>
        </p:pic>
        <p:pic>
          <p:nvPicPr>
            <p:cNvPr id="13382" name="Picture 55" descr="Picture4"/>
            <p:cNvPicPr>
              <a:picLocks noChangeArrowheads="1"/>
            </p:cNvPicPr>
            <p:nvPr/>
          </p:nvPicPr>
          <p:blipFill>
            <a:blip r:embed="rId7" cstate="print"/>
            <a:srcRect/>
            <a:stretch>
              <a:fillRect/>
            </a:stretch>
          </p:blipFill>
          <p:spPr bwMode="auto">
            <a:xfrm>
              <a:off x="3441" y="15842"/>
              <a:ext cx="1814" cy="1043"/>
            </a:xfrm>
            <a:prstGeom prst="rect">
              <a:avLst/>
            </a:prstGeom>
            <a:noFill/>
            <a:ln w="12700">
              <a:solidFill>
                <a:srgbClr val="000000"/>
              </a:solidFill>
              <a:miter lim="800000"/>
              <a:headEnd/>
              <a:tailEnd/>
            </a:ln>
          </p:spPr>
        </p:pic>
        <p:sp>
          <p:nvSpPr>
            <p:cNvPr id="13383" name="Text Box 65"/>
            <p:cNvSpPr txBox="1">
              <a:spLocks noChangeArrowheads="1"/>
            </p:cNvSpPr>
            <p:nvPr/>
          </p:nvSpPr>
          <p:spPr bwMode="auto">
            <a:xfrm>
              <a:off x="2007" y="16896"/>
              <a:ext cx="829" cy="287"/>
            </a:xfrm>
            <a:prstGeom prst="rect">
              <a:avLst/>
            </a:prstGeom>
            <a:noFill/>
            <a:ln w="9525">
              <a:noFill/>
              <a:miter lim="800000"/>
              <a:headEnd/>
              <a:tailEnd/>
            </a:ln>
          </p:spPr>
          <p:txBody>
            <a:bodyPr wrap="none" lIns="64639" tIns="32319" rIns="64639" bIns="32319">
              <a:spAutoFit/>
            </a:bodyPr>
            <a:lstStyle/>
            <a:p>
              <a:pPr defTabSz="646113"/>
              <a:r>
                <a:rPr lang="en-US" sz="1700">
                  <a:latin typeface="Times New Roman" pitchFamily="18" charset="0"/>
                </a:rPr>
                <a:t>10 weeks</a:t>
              </a:r>
              <a:endParaRPr lang="en-MY" sz="1700">
                <a:latin typeface="Times New Roman" pitchFamily="18" charset="0"/>
              </a:endParaRPr>
            </a:p>
          </p:txBody>
        </p:sp>
        <p:sp>
          <p:nvSpPr>
            <p:cNvPr id="13384" name="Text Box 66"/>
            <p:cNvSpPr txBox="1">
              <a:spLocks noChangeArrowheads="1"/>
            </p:cNvSpPr>
            <p:nvPr/>
          </p:nvSpPr>
          <p:spPr bwMode="auto">
            <a:xfrm>
              <a:off x="3912" y="16914"/>
              <a:ext cx="828" cy="287"/>
            </a:xfrm>
            <a:prstGeom prst="rect">
              <a:avLst/>
            </a:prstGeom>
            <a:noFill/>
            <a:ln w="9525">
              <a:noFill/>
              <a:miter lim="800000"/>
              <a:headEnd/>
              <a:tailEnd/>
            </a:ln>
          </p:spPr>
          <p:txBody>
            <a:bodyPr wrap="none" lIns="64639" tIns="32319" rIns="64639" bIns="32319">
              <a:spAutoFit/>
            </a:bodyPr>
            <a:lstStyle/>
            <a:p>
              <a:pPr defTabSz="646113"/>
              <a:r>
                <a:rPr lang="en-US" sz="1700">
                  <a:latin typeface="Times New Roman" pitchFamily="18" charset="0"/>
                </a:rPr>
                <a:t>16 weeks</a:t>
              </a:r>
              <a:endParaRPr lang="en-MY" sz="1700">
                <a:latin typeface="Times New Roman" pitchFamily="18" charset="0"/>
              </a:endParaRPr>
            </a:p>
          </p:txBody>
        </p:sp>
        <p:sp>
          <p:nvSpPr>
            <p:cNvPr id="13385" name="Text Box 67"/>
            <p:cNvSpPr txBox="1">
              <a:spLocks noChangeArrowheads="1"/>
            </p:cNvSpPr>
            <p:nvPr/>
          </p:nvSpPr>
          <p:spPr bwMode="auto">
            <a:xfrm>
              <a:off x="5887" y="16914"/>
              <a:ext cx="829" cy="287"/>
            </a:xfrm>
            <a:prstGeom prst="rect">
              <a:avLst/>
            </a:prstGeom>
            <a:noFill/>
            <a:ln w="9525">
              <a:noFill/>
              <a:miter lim="800000"/>
              <a:headEnd/>
              <a:tailEnd/>
            </a:ln>
          </p:spPr>
          <p:txBody>
            <a:bodyPr wrap="none" lIns="64639" tIns="32319" rIns="64639" bIns="32319">
              <a:spAutoFit/>
            </a:bodyPr>
            <a:lstStyle/>
            <a:p>
              <a:pPr defTabSz="646113"/>
              <a:r>
                <a:rPr lang="en-US" sz="1700">
                  <a:latin typeface="Times New Roman" pitchFamily="18" charset="0"/>
                </a:rPr>
                <a:t>24 weeks</a:t>
              </a:r>
              <a:endParaRPr lang="en-MY" sz="1700">
                <a:latin typeface="Times New Roman" pitchFamily="18" charset="0"/>
              </a:endParaRPr>
            </a:p>
          </p:txBody>
        </p:sp>
        <p:sp>
          <p:nvSpPr>
            <p:cNvPr id="13386" name="Text Box 68"/>
            <p:cNvSpPr txBox="1">
              <a:spLocks noChangeArrowheads="1"/>
            </p:cNvSpPr>
            <p:nvPr/>
          </p:nvSpPr>
          <p:spPr bwMode="auto">
            <a:xfrm>
              <a:off x="7794" y="16914"/>
              <a:ext cx="829" cy="287"/>
            </a:xfrm>
            <a:prstGeom prst="rect">
              <a:avLst/>
            </a:prstGeom>
            <a:noFill/>
            <a:ln w="9525">
              <a:noFill/>
              <a:miter lim="800000"/>
              <a:headEnd/>
              <a:tailEnd/>
            </a:ln>
          </p:spPr>
          <p:txBody>
            <a:bodyPr wrap="none" lIns="64639" tIns="32319" rIns="64639" bIns="32319">
              <a:spAutoFit/>
            </a:bodyPr>
            <a:lstStyle/>
            <a:p>
              <a:pPr defTabSz="646113"/>
              <a:r>
                <a:rPr lang="en-US" sz="1700">
                  <a:latin typeface="Times New Roman" pitchFamily="18" charset="0"/>
                </a:rPr>
                <a:t>30 weeks</a:t>
              </a:r>
              <a:endParaRPr lang="en-MY" sz="1700">
                <a:latin typeface="Times New Roman" pitchFamily="18" charset="0"/>
              </a:endParaRPr>
            </a:p>
          </p:txBody>
        </p:sp>
      </p:grpSp>
      <p:sp>
        <p:nvSpPr>
          <p:cNvPr id="2" name="TextBox 6"/>
          <p:cNvSpPr txBox="1">
            <a:spLocks noChangeArrowheads="1"/>
          </p:cNvSpPr>
          <p:nvPr/>
        </p:nvSpPr>
        <p:spPr bwMode="auto">
          <a:xfrm>
            <a:off x="1082675" y="20103818"/>
            <a:ext cx="354013" cy="414337"/>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B</a:t>
            </a:r>
          </a:p>
        </p:txBody>
      </p:sp>
      <p:sp>
        <p:nvSpPr>
          <p:cNvPr id="4" name="TextBox 6"/>
          <p:cNvSpPr txBox="1">
            <a:spLocks noChangeArrowheads="1"/>
          </p:cNvSpPr>
          <p:nvPr/>
        </p:nvSpPr>
        <p:spPr bwMode="auto">
          <a:xfrm>
            <a:off x="1081088" y="18262278"/>
            <a:ext cx="355600" cy="414337"/>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A</a:t>
            </a:r>
          </a:p>
        </p:txBody>
      </p:sp>
      <p:pic>
        <p:nvPicPr>
          <p:cNvPr id="13350" name="Picture 102"/>
          <p:cNvPicPr>
            <a:picLocks noChangeArrowheads="1"/>
          </p:cNvPicPr>
          <p:nvPr/>
        </p:nvPicPr>
        <p:blipFill>
          <a:blip r:embed="rId8" cstate="print"/>
          <a:srcRect/>
          <a:stretch>
            <a:fillRect/>
          </a:stretch>
        </p:blipFill>
        <p:spPr bwMode="auto">
          <a:xfrm>
            <a:off x="11112500" y="8586788"/>
            <a:ext cx="9215438" cy="3376612"/>
          </a:xfrm>
          <a:prstGeom prst="rect">
            <a:avLst/>
          </a:prstGeom>
          <a:noFill/>
          <a:ln w="12700">
            <a:solidFill>
              <a:schemeClr val="tx1"/>
            </a:solidFill>
            <a:miter lim="800000"/>
            <a:headEnd/>
            <a:tailEnd/>
          </a:ln>
        </p:spPr>
      </p:pic>
      <p:sp>
        <p:nvSpPr>
          <p:cNvPr id="5" name="TextBox 6"/>
          <p:cNvSpPr txBox="1">
            <a:spLocks noChangeArrowheads="1"/>
          </p:cNvSpPr>
          <p:nvPr/>
        </p:nvSpPr>
        <p:spPr bwMode="auto">
          <a:xfrm>
            <a:off x="11202988" y="8613775"/>
            <a:ext cx="355600" cy="414338"/>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B</a:t>
            </a:r>
          </a:p>
        </p:txBody>
      </p:sp>
      <p:sp>
        <p:nvSpPr>
          <p:cNvPr id="8" name="TextBox 6"/>
          <p:cNvSpPr txBox="1">
            <a:spLocks noChangeArrowheads="1"/>
          </p:cNvSpPr>
          <p:nvPr/>
        </p:nvSpPr>
        <p:spPr bwMode="auto">
          <a:xfrm>
            <a:off x="15524163" y="8613775"/>
            <a:ext cx="355600" cy="414338"/>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C</a:t>
            </a:r>
          </a:p>
        </p:txBody>
      </p:sp>
      <p:sp>
        <p:nvSpPr>
          <p:cNvPr id="13353" name="Rectangle 57"/>
          <p:cNvSpPr>
            <a:spLocks noChangeArrowheads="1"/>
          </p:cNvSpPr>
          <p:nvPr/>
        </p:nvSpPr>
        <p:spPr bwMode="auto">
          <a:xfrm>
            <a:off x="10896600" y="17587913"/>
            <a:ext cx="9612313" cy="4680866"/>
          </a:xfrm>
          <a:prstGeom prst="rect">
            <a:avLst/>
          </a:prstGeom>
          <a:solidFill>
            <a:schemeClr val="bg1"/>
          </a:solidFill>
          <a:ln w="9525">
            <a:solidFill>
              <a:schemeClr val="tx1"/>
            </a:solidFill>
            <a:miter lim="800000"/>
            <a:headEnd/>
            <a:tailEnd/>
          </a:ln>
        </p:spPr>
        <p:txBody>
          <a:bodyPr wrap="none" lIns="64639" tIns="32319" rIns="64639" bIns="32319" anchor="ctr"/>
          <a:lstStyle/>
          <a:p>
            <a:pPr defTabSz="2951163"/>
            <a:endParaRPr lang="en-MY"/>
          </a:p>
        </p:txBody>
      </p:sp>
      <p:sp>
        <p:nvSpPr>
          <p:cNvPr id="11" name="TextBox 6"/>
          <p:cNvSpPr txBox="1">
            <a:spLocks noChangeArrowheads="1"/>
          </p:cNvSpPr>
          <p:nvPr/>
        </p:nvSpPr>
        <p:spPr bwMode="auto">
          <a:xfrm>
            <a:off x="11099800" y="17740312"/>
            <a:ext cx="355600" cy="500062"/>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4</a:t>
            </a:r>
            <a:endParaRPr lang="en-GB" sz="2800" b="1">
              <a:solidFill>
                <a:schemeClr val="bg1"/>
              </a:solidFill>
              <a:effectLst>
                <a:outerShdw blurRad="38100" dist="38100" dir="2700000" algn="tl">
                  <a:srgbClr val="000000"/>
                </a:outerShdw>
              </a:effectLst>
              <a:latin typeface="Calibri" pitchFamily="34" charset="0"/>
            </a:endParaRPr>
          </a:p>
        </p:txBody>
      </p:sp>
      <p:sp>
        <p:nvSpPr>
          <p:cNvPr id="12" name="TextBox 6"/>
          <p:cNvSpPr txBox="1">
            <a:spLocks noChangeArrowheads="1"/>
          </p:cNvSpPr>
          <p:nvPr/>
        </p:nvSpPr>
        <p:spPr bwMode="auto">
          <a:xfrm>
            <a:off x="11658600" y="17740312"/>
            <a:ext cx="8672513" cy="927100"/>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a:solidFill>
                  <a:schemeClr val="bg1"/>
                </a:solidFill>
                <a:effectLst>
                  <a:outerShdw blurRad="38100" dist="38100" dir="2700000" algn="tl">
                    <a:srgbClr val="000000"/>
                  </a:outerShdw>
                </a:effectLst>
              </a:rPr>
              <a:t>Correlation between cartilage and subchondral bone changes </a:t>
            </a:r>
            <a:endParaRPr lang="en-GB" sz="2800" b="1">
              <a:solidFill>
                <a:schemeClr val="bg1"/>
              </a:solidFill>
              <a:effectLst>
                <a:outerShdw blurRad="38100" dist="38100" dir="2700000" algn="tl">
                  <a:srgbClr val="000000"/>
                </a:outerShdw>
              </a:effectLst>
              <a:latin typeface="Calibri" pitchFamily="34" charset="0"/>
            </a:endParaRPr>
          </a:p>
        </p:txBody>
      </p:sp>
      <p:pic>
        <p:nvPicPr>
          <p:cNvPr id="13356" name="Picture 110"/>
          <p:cNvPicPr>
            <a:picLocks noChangeArrowheads="1"/>
          </p:cNvPicPr>
          <p:nvPr/>
        </p:nvPicPr>
        <p:blipFill>
          <a:blip r:embed="rId9" cstate="print"/>
          <a:srcRect/>
          <a:stretch>
            <a:fillRect/>
          </a:stretch>
        </p:blipFill>
        <p:spPr bwMode="auto">
          <a:xfrm>
            <a:off x="1131888" y="26229219"/>
            <a:ext cx="4574941" cy="2988000"/>
          </a:xfrm>
          <a:prstGeom prst="rect">
            <a:avLst/>
          </a:prstGeom>
          <a:noFill/>
          <a:ln w="12700">
            <a:solidFill>
              <a:schemeClr val="tx1"/>
            </a:solidFill>
            <a:miter lim="800000"/>
            <a:headEnd/>
            <a:tailEnd/>
          </a:ln>
        </p:spPr>
      </p:pic>
      <p:pic>
        <p:nvPicPr>
          <p:cNvPr id="13357" name="Picture 111"/>
          <p:cNvPicPr>
            <a:picLocks noChangeArrowheads="1"/>
          </p:cNvPicPr>
          <p:nvPr/>
        </p:nvPicPr>
        <p:blipFill>
          <a:blip r:embed="rId10" cstate="print"/>
          <a:srcRect/>
          <a:stretch>
            <a:fillRect/>
          </a:stretch>
        </p:blipFill>
        <p:spPr bwMode="auto">
          <a:xfrm>
            <a:off x="11126788" y="12317413"/>
            <a:ext cx="9215437" cy="3376612"/>
          </a:xfrm>
          <a:prstGeom prst="rect">
            <a:avLst/>
          </a:prstGeom>
          <a:noFill/>
          <a:ln w="12700">
            <a:solidFill>
              <a:schemeClr val="tx1"/>
            </a:solidFill>
            <a:miter lim="800000"/>
            <a:headEnd/>
            <a:tailEnd/>
          </a:ln>
        </p:spPr>
      </p:pic>
      <p:sp>
        <p:nvSpPr>
          <p:cNvPr id="13358" name="Text Box 66"/>
          <p:cNvSpPr txBox="1">
            <a:spLocks noChangeArrowheads="1"/>
          </p:cNvSpPr>
          <p:nvPr/>
        </p:nvSpPr>
        <p:spPr bwMode="auto">
          <a:xfrm>
            <a:off x="11093450" y="15928975"/>
            <a:ext cx="9213850" cy="1296375"/>
          </a:xfrm>
          <a:prstGeom prst="rect">
            <a:avLst/>
          </a:prstGeom>
          <a:noFill/>
          <a:ln w="9525">
            <a:noFill/>
            <a:miter lim="800000"/>
            <a:headEnd/>
            <a:tailEnd/>
          </a:ln>
        </p:spPr>
        <p:txBody>
          <a:bodyPr lIns="64639" tIns="32319" rIns="64639" bIns="32319">
            <a:spAutoFit/>
          </a:bodyPr>
          <a:lstStyle/>
          <a:p>
            <a:pPr algn="just" defTabSz="646113"/>
            <a:r>
              <a:rPr lang="en-US" sz="2000" b="1" dirty="0">
                <a:latin typeface="Times New Roman" pitchFamily="18" charset="0"/>
              </a:rPr>
              <a:t>Figure 3: </a:t>
            </a:r>
            <a:r>
              <a:rPr lang="en-US" sz="2000" dirty="0">
                <a:latin typeface="Times New Roman" pitchFamily="18" charset="0"/>
              </a:rPr>
              <a:t>Representative micro-CT images </a:t>
            </a:r>
            <a:r>
              <a:rPr lang="en-US" sz="2000" b="1" dirty="0">
                <a:latin typeface="Times New Roman" pitchFamily="18" charset="0"/>
              </a:rPr>
              <a:t>(A) </a:t>
            </a:r>
            <a:r>
              <a:rPr lang="en-US" sz="2000" dirty="0">
                <a:latin typeface="Times New Roman" pitchFamily="18" charset="0"/>
              </a:rPr>
              <a:t>and means of </a:t>
            </a:r>
            <a:r>
              <a:rPr lang="en-US" sz="2000" dirty="0" err="1">
                <a:latin typeface="Times New Roman" pitchFamily="18" charset="0"/>
              </a:rPr>
              <a:t>subchondral</a:t>
            </a:r>
            <a:r>
              <a:rPr lang="en-US" sz="2000" dirty="0">
                <a:latin typeface="Times New Roman" pitchFamily="18" charset="0"/>
              </a:rPr>
              <a:t> bone </a:t>
            </a:r>
            <a:r>
              <a:rPr lang="en-US" sz="2000" dirty="0" err="1">
                <a:latin typeface="Times New Roman" pitchFamily="18" charset="0"/>
              </a:rPr>
              <a:t>morphometry</a:t>
            </a:r>
            <a:r>
              <a:rPr lang="en-US" sz="2000" dirty="0">
                <a:latin typeface="Times New Roman" pitchFamily="18" charset="0"/>
              </a:rPr>
              <a:t> parameters of the tibia </a:t>
            </a:r>
            <a:r>
              <a:rPr lang="en-US" sz="2000" b="1" dirty="0">
                <a:latin typeface="Times New Roman" pitchFamily="18" charset="0"/>
              </a:rPr>
              <a:t>(B-E)</a:t>
            </a:r>
            <a:r>
              <a:rPr lang="en-US" sz="2000" dirty="0">
                <a:latin typeface="Times New Roman" pitchFamily="18" charset="0"/>
              </a:rPr>
              <a:t>. The medial compartment had a significant higher </a:t>
            </a:r>
            <a:r>
              <a:rPr lang="en-US" sz="2000" b="1" strike="sngStrike" dirty="0">
                <a:solidFill>
                  <a:srgbClr val="FF0000"/>
                </a:solidFill>
                <a:latin typeface="Times New Roman" pitchFamily="18" charset="0"/>
              </a:rPr>
              <a:t>of</a:t>
            </a:r>
            <a:r>
              <a:rPr lang="en-US" sz="2000" dirty="0">
                <a:latin typeface="Times New Roman" pitchFamily="18" charset="0"/>
              </a:rPr>
              <a:t> </a:t>
            </a:r>
            <a:r>
              <a:rPr lang="en-US" sz="2000" dirty="0" err="1">
                <a:latin typeface="Times New Roman" pitchFamily="18" charset="0"/>
              </a:rPr>
              <a:t>SbpTh</a:t>
            </a:r>
            <a:r>
              <a:rPr lang="en-US" sz="2000" dirty="0">
                <a:latin typeface="Times New Roman" pitchFamily="18" charset="0"/>
              </a:rPr>
              <a:t> and </a:t>
            </a:r>
            <a:r>
              <a:rPr lang="en-US" sz="2000" dirty="0" err="1">
                <a:latin typeface="Times New Roman" pitchFamily="18" charset="0"/>
              </a:rPr>
              <a:t>TbTh</a:t>
            </a:r>
            <a:r>
              <a:rPr lang="en-US" sz="2000" dirty="0">
                <a:latin typeface="Times New Roman" pitchFamily="18" charset="0"/>
              </a:rPr>
              <a:t> than the lateral, while the lateral compartment had a greater </a:t>
            </a:r>
            <a:r>
              <a:rPr lang="en-US" sz="2000" dirty="0" err="1">
                <a:latin typeface="Times New Roman" pitchFamily="18" charset="0"/>
              </a:rPr>
              <a:t>subchondral</a:t>
            </a:r>
            <a:r>
              <a:rPr lang="en-US" sz="2000" dirty="0">
                <a:latin typeface="Times New Roman" pitchFamily="18" charset="0"/>
              </a:rPr>
              <a:t> </a:t>
            </a:r>
            <a:r>
              <a:rPr lang="en-US" sz="2000" dirty="0" smtClean="0">
                <a:latin typeface="Times New Roman" pitchFamily="18" charset="0"/>
              </a:rPr>
              <a:t> </a:t>
            </a:r>
            <a:r>
              <a:rPr lang="en-US" sz="2000" dirty="0" err="1" smtClean="0">
                <a:latin typeface="Times New Roman" pitchFamily="18" charset="0"/>
              </a:rPr>
              <a:t>trabecular</a:t>
            </a:r>
            <a:r>
              <a:rPr lang="en-US" sz="2000" dirty="0" smtClean="0">
                <a:latin typeface="Times New Roman" pitchFamily="18" charset="0"/>
              </a:rPr>
              <a:t> </a:t>
            </a:r>
            <a:r>
              <a:rPr lang="en-US" sz="2000" dirty="0">
                <a:latin typeface="Times New Roman" pitchFamily="18" charset="0"/>
              </a:rPr>
              <a:t>bone connectivity than </a:t>
            </a:r>
            <a:r>
              <a:rPr lang="en-US" sz="2000" dirty="0" smtClean="0">
                <a:latin typeface="Times New Roman" pitchFamily="18" charset="0"/>
              </a:rPr>
              <a:t> their </a:t>
            </a:r>
            <a:r>
              <a:rPr lang="en-US" sz="2000" dirty="0">
                <a:latin typeface="Times New Roman" pitchFamily="18" charset="0"/>
              </a:rPr>
              <a:t>medial counterparts.     </a:t>
            </a:r>
            <a:endParaRPr lang="en-MY" sz="2000" dirty="0">
              <a:latin typeface="Times New Roman" pitchFamily="18" charset="0"/>
            </a:endParaRPr>
          </a:p>
        </p:txBody>
      </p:sp>
      <p:sp>
        <p:nvSpPr>
          <p:cNvPr id="21" name="TextBox 6"/>
          <p:cNvSpPr txBox="1">
            <a:spLocks noChangeArrowheads="1"/>
          </p:cNvSpPr>
          <p:nvPr/>
        </p:nvSpPr>
        <p:spPr bwMode="auto">
          <a:xfrm>
            <a:off x="11202988" y="12282488"/>
            <a:ext cx="355600" cy="414337"/>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D</a:t>
            </a:r>
          </a:p>
        </p:txBody>
      </p:sp>
      <p:sp>
        <p:nvSpPr>
          <p:cNvPr id="22" name="TextBox 6"/>
          <p:cNvSpPr txBox="1">
            <a:spLocks noChangeArrowheads="1"/>
          </p:cNvSpPr>
          <p:nvPr/>
        </p:nvSpPr>
        <p:spPr bwMode="auto">
          <a:xfrm>
            <a:off x="15525750" y="12282488"/>
            <a:ext cx="355600" cy="414337"/>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E</a:t>
            </a:r>
          </a:p>
        </p:txBody>
      </p:sp>
      <p:pic>
        <p:nvPicPr>
          <p:cNvPr id="13361" name="Picture 124"/>
          <p:cNvPicPr>
            <a:picLocks noChangeArrowheads="1"/>
          </p:cNvPicPr>
          <p:nvPr/>
        </p:nvPicPr>
        <p:blipFill>
          <a:blip r:embed="rId11" cstate="print"/>
          <a:srcRect/>
          <a:stretch>
            <a:fillRect/>
          </a:stretch>
        </p:blipFill>
        <p:spPr bwMode="auto">
          <a:xfrm>
            <a:off x="11115675" y="18973799"/>
            <a:ext cx="9213850" cy="1976438"/>
          </a:xfrm>
          <a:prstGeom prst="rect">
            <a:avLst/>
          </a:prstGeom>
          <a:noFill/>
          <a:ln w="9525">
            <a:noFill/>
            <a:miter lim="800000"/>
            <a:headEnd/>
            <a:tailEnd/>
          </a:ln>
        </p:spPr>
      </p:pic>
      <p:grpSp>
        <p:nvGrpSpPr>
          <p:cNvPr id="13362" name="Group 97"/>
          <p:cNvGrpSpPr>
            <a:grpSpLocks/>
          </p:cNvGrpSpPr>
          <p:nvPr/>
        </p:nvGrpSpPr>
        <p:grpSpPr bwMode="auto">
          <a:xfrm>
            <a:off x="11701463" y="7081838"/>
            <a:ext cx="8701087" cy="1311275"/>
            <a:chOff x="7379" y="4461"/>
            <a:chExt cx="5481" cy="826"/>
          </a:xfrm>
        </p:grpSpPr>
        <p:pic>
          <p:nvPicPr>
            <p:cNvPr id="13371" name="Picture 6"/>
            <p:cNvPicPr>
              <a:picLocks noChangeArrowheads="1"/>
            </p:cNvPicPr>
            <p:nvPr/>
          </p:nvPicPr>
          <p:blipFill>
            <a:blip r:embed="rId12" cstate="print"/>
            <a:srcRect/>
            <a:stretch>
              <a:fillRect/>
            </a:stretch>
          </p:blipFill>
          <p:spPr bwMode="auto">
            <a:xfrm>
              <a:off x="7379" y="4461"/>
              <a:ext cx="1328" cy="649"/>
            </a:xfrm>
            <a:prstGeom prst="rect">
              <a:avLst/>
            </a:prstGeom>
            <a:noFill/>
            <a:ln w="9525">
              <a:noFill/>
              <a:miter lim="800000"/>
              <a:headEnd/>
              <a:tailEnd/>
            </a:ln>
          </p:spPr>
        </p:pic>
        <p:pic>
          <p:nvPicPr>
            <p:cNvPr id="13372" name="Picture 7"/>
            <p:cNvPicPr>
              <a:picLocks noChangeArrowheads="1"/>
            </p:cNvPicPr>
            <p:nvPr/>
          </p:nvPicPr>
          <p:blipFill>
            <a:blip r:embed="rId13" cstate="print"/>
            <a:srcRect/>
            <a:stretch>
              <a:fillRect/>
            </a:stretch>
          </p:blipFill>
          <p:spPr bwMode="auto">
            <a:xfrm>
              <a:off x="8710" y="4461"/>
              <a:ext cx="1328" cy="649"/>
            </a:xfrm>
            <a:prstGeom prst="rect">
              <a:avLst/>
            </a:prstGeom>
            <a:noFill/>
            <a:ln w="9525">
              <a:noFill/>
              <a:miter lim="800000"/>
              <a:headEnd/>
              <a:tailEnd/>
            </a:ln>
          </p:spPr>
        </p:pic>
        <p:pic>
          <p:nvPicPr>
            <p:cNvPr id="13373" name="Picture 8"/>
            <p:cNvPicPr>
              <a:picLocks noChangeArrowheads="1"/>
            </p:cNvPicPr>
            <p:nvPr/>
          </p:nvPicPr>
          <p:blipFill>
            <a:blip r:embed="rId14" cstate="print"/>
            <a:srcRect/>
            <a:stretch>
              <a:fillRect/>
            </a:stretch>
          </p:blipFill>
          <p:spPr bwMode="auto">
            <a:xfrm>
              <a:off x="10038" y="4461"/>
              <a:ext cx="1488" cy="649"/>
            </a:xfrm>
            <a:prstGeom prst="rect">
              <a:avLst/>
            </a:prstGeom>
            <a:noFill/>
            <a:ln w="9525">
              <a:noFill/>
              <a:miter lim="800000"/>
              <a:headEnd/>
              <a:tailEnd/>
            </a:ln>
          </p:spPr>
        </p:pic>
        <p:pic>
          <p:nvPicPr>
            <p:cNvPr id="13374" name="Picture 9"/>
            <p:cNvPicPr>
              <a:picLocks noChangeArrowheads="1"/>
            </p:cNvPicPr>
            <p:nvPr/>
          </p:nvPicPr>
          <p:blipFill>
            <a:blip r:embed="rId15" cstate="print"/>
            <a:srcRect/>
            <a:stretch>
              <a:fillRect/>
            </a:stretch>
          </p:blipFill>
          <p:spPr bwMode="auto">
            <a:xfrm>
              <a:off x="11532" y="4469"/>
              <a:ext cx="1328" cy="648"/>
            </a:xfrm>
            <a:prstGeom prst="rect">
              <a:avLst/>
            </a:prstGeom>
            <a:noFill/>
            <a:ln w="9525">
              <a:noFill/>
              <a:miter lim="800000"/>
              <a:headEnd/>
              <a:tailEnd/>
            </a:ln>
          </p:spPr>
        </p:pic>
        <p:sp>
          <p:nvSpPr>
            <p:cNvPr id="13375" name="TextBox 81"/>
            <p:cNvSpPr txBox="1">
              <a:spLocks noChangeArrowheads="1"/>
            </p:cNvSpPr>
            <p:nvPr/>
          </p:nvSpPr>
          <p:spPr bwMode="auto">
            <a:xfrm>
              <a:off x="7729" y="5084"/>
              <a:ext cx="591" cy="203"/>
            </a:xfrm>
            <a:prstGeom prst="rect">
              <a:avLst/>
            </a:prstGeom>
            <a:noFill/>
            <a:ln w="9525">
              <a:noFill/>
              <a:miter lim="800000"/>
              <a:headEnd/>
              <a:tailEnd/>
            </a:ln>
          </p:spPr>
          <p:txBody>
            <a:bodyPr wrap="none" lIns="64639" tIns="32319" rIns="64639" bIns="32319">
              <a:spAutoFit/>
            </a:bodyPr>
            <a:lstStyle/>
            <a:p>
              <a:pPr defTabSz="2951163"/>
              <a:r>
                <a:rPr lang="en-GB" sz="1700">
                  <a:latin typeface="Times New Roman" pitchFamily="18" charset="0"/>
                  <a:cs typeface="Times New Roman" pitchFamily="18" charset="0"/>
                </a:rPr>
                <a:t>10 weeks</a:t>
              </a:r>
            </a:p>
          </p:txBody>
        </p:sp>
        <p:sp>
          <p:nvSpPr>
            <p:cNvPr id="13376" name="TextBox 82"/>
            <p:cNvSpPr txBox="1">
              <a:spLocks noChangeArrowheads="1"/>
            </p:cNvSpPr>
            <p:nvPr/>
          </p:nvSpPr>
          <p:spPr bwMode="auto">
            <a:xfrm>
              <a:off x="9075" y="5084"/>
              <a:ext cx="591" cy="203"/>
            </a:xfrm>
            <a:prstGeom prst="rect">
              <a:avLst/>
            </a:prstGeom>
            <a:noFill/>
            <a:ln w="9525">
              <a:noFill/>
              <a:miter lim="800000"/>
              <a:headEnd/>
              <a:tailEnd/>
            </a:ln>
          </p:spPr>
          <p:txBody>
            <a:bodyPr wrap="none" lIns="64639" tIns="32319" rIns="64639" bIns="32319">
              <a:spAutoFit/>
            </a:bodyPr>
            <a:lstStyle/>
            <a:p>
              <a:pPr defTabSz="2951163"/>
              <a:r>
                <a:rPr lang="en-GB" sz="1700">
                  <a:latin typeface="Times New Roman" pitchFamily="18" charset="0"/>
                  <a:cs typeface="Times New Roman" pitchFamily="18" charset="0"/>
                </a:rPr>
                <a:t>16 weeks</a:t>
              </a:r>
            </a:p>
          </p:txBody>
        </p:sp>
        <p:sp>
          <p:nvSpPr>
            <p:cNvPr id="13377" name="TextBox 83"/>
            <p:cNvSpPr txBox="1">
              <a:spLocks noChangeArrowheads="1"/>
            </p:cNvSpPr>
            <p:nvPr/>
          </p:nvSpPr>
          <p:spPr bwMode="auto">
            <a:xfrm>
              <a:off x="10516" y="5084"/>
              <a:ext cx="591" cy="203"/>
            </a:xfrm>
            <a:prstGeom prst="rect">
              <a:avLst/>
            </a:prstGeom>
            <a:noFill/>
            <a:ln w="9525">
              <a:noFill/>
              <a:miter lim="800000"/>
              <a:headEnd/>
              <a:tailEnd/>
            </a:ln>
          </p:spPr>
          <p:txBody>
            <a:bodyPr wrap="none" lIns="64639" tIns="32319" rIns="64639" bIns="32319">
              <a:spAutoFit/>
            </a:bodyPr>
            <a:lstStyle/>
            <a:p>
              <a:pPr defTabSz="2951163"/>
              <a:r>
                <a:rPr lang="en-GB" sz="1700">
                  <a:latin typeface="Times New Roman" pitchFamily="18" charset="0"/>
                  <a:cs typeface="Times New Roman" pitchFamily="18" charset="0"/>
                </a:rPr>
                <a:t>24 weeks</a:t>
              </a:r>
            </a:p>
          </p:txBody>
        </p:sp>
        <p:sp>
          <p:nvSpPr>
            <p:cNvPr id="13378" name="TextBox 84"/>
            <p:cNvSpPr txBox="1">
              <a:spLocks noChangeArrowheads="1"/>
            </p:cNvSpPr>
            <p:nvPr/>
          </p:nvSpPr>
          <p:spPr bwMode="auto">
            <a:xfrm>
              <a:off x="11907" y="5084"/>
              <a:ext cx="591" cy="203"/>
            </a:xfrm>
            <a:prstGeom prst="rect">
              <a:avLst/>
            </a:prstGeom>
            <a:noFill/>
            <a:ln w="9525">
              <a:noFill/>
              <a:miter lim="800000"/>
              <a:headEnd/>
              <a:tailEnd/>
            </a:ln>
          </p:spPr>
          <p:txBody>
            <a:bodyPr wrap="none" lIns="64639" tIns="32319" rIns="64639" bIns="32319">
              <a:spAutoFit/>
            </a:bodyPr>
            <a:lstStyle/>
            <a:p>
              <a:pPr defTabSz="2951163"/>
              <a:r>
                <a:rPr lang="en-GB" sz="1700">
                  <a:latin typeface="Times New Roman" pitchFamily="18" charset="0"/>
                  <a:cs typeface="Times New Roman" pitchFamily="18" charset="0"/>
                </a:rPr>
                <a:t>30 weeks</a:t>
              </a:r>
            </a:p>
          </p:txBody>
        </p:sp>
      </p:grpSp>
      <p:sp>
        <p:nvSpPr>
          <p:cNvPr id="86" name="TextBox 6"/>
          <p:cNvSpPr txBox="1">
            <a:spLocks noChangeArrowheads="1"/>
          </p:cNvSpPr>
          <p:nvPr/>
        </p:nvSpPr>
        <p:spPr bwMode="auto">
          <a:xfrm>
            <a:off x="11202988" y="6997700"/>
            <a:ext cx="355600" cy="414338"/>
          </a:xfrm>
          <a:prstGeom prst="rect">
            <a:avLst/>
          </a:prstGeom>
          <a:noFill/>
          <a:ln w="9525">
            <a:noFill/>
            <a:miter lim="800000"/>
            <a:headEnd/>
            <a:tailEnd/>
          </a:ln>
        </p:spPr>
        <p:txBody>
          <a:bodyPr lIns="64639" tIns="32319" rIns="64639" bIns="32319">
            <a:spAutoFit/>
          </a:bodyPr>
          <a:lstStyle/>
          <a:p>
            <a:pPr algn="ctr" defTabSz="2951163">
              <a:defRPr/>
            </a:pPr>
            <a:r>
              <a:rPr lang="en-GB" sz="2300" b="1">
                <a:effectLst>
                  <a:outerShdw blurRad="38100" dist="38100" dir="2700000" algn="tl">
                    <a:srgbClr val="C0C0C0"/>
                  </a:outerShdw>
                </a:effectLst>
                <a:latin typeface="Times New Roman" pitchFamily="18" charset="0"/>
              </a:rPr>
              <a:t>A</a:t>
            </a:r>
          </a:p>
        </p:txBody>
      </p:sp>
      <p:sp>
        <p:nvSpPr>
          <p:cNvPr id="87" name="TextBox 6"/>
          <p:cNvSpPr txBox="1">
            <a:spLocks noChangeArrowheads="1"/>
          </p:cNvSpPr>
          <p:nvPr/>
        </p:nvSpPr>
        <p:spPr bwMode="auto">
          <a:xfrm>
            <a:off x="877888" y="16939890"/>
            <a:ext cx="9612312" cy="500063"/>
          </a:xfrm>
          <a:prstGeom prst="rect">
            <a:avLst/>
          </a:prstGeom>
          <a:solidFill>
            <a:srgbClr val="2B4C73"/>
          </a:solidFill>
          <a:ln w="9525">
            <a:solidFill>
              <a:schemeClr val="tx1"/>
            </a:solidFill>
            <a:miter lim="800000"/>
            <a:headEnd/>
            <a:tailEnd/>
          </a:ln>
        </p:spPr>
        <p:txBody>
          <a:bodyPr lIns="64639" tIns="32319" rIns="64639" bIns="32319">
            <a:spAutoFit/>
          </a:bodyPr>
          <a:lstStyle/>
          <a:p>
            <a:pPr algn="ctr" defTabSz="2951163">
              <a:defRPr/>
            </a:pPr>
            <a:r>
              <a:rPr lang="en-GB" sz="2800" b="1" dirty="0">
                <a:solidFill>
                  <a:schemeClr val="bg1"/>
                </a:solidFill>
                <a:effectLst>
                  <a:outerShdw blurRad="38100" dist="38100" dir="2700000" algn="tl">
                    <a:srgbClr val="000000"/>
                  </a:outerShdw>
                </a:effectLst>
              </a:rPr>
              <a:t>RESULTS</a:t>
            </a:r>
            <a:endParaRPr lang="en-GB" sz="2800" b="1" dirty="0">
              <a:solidFill>
                <a:schemeClr val="bg1"/>
              </a:solidFill>
              <a:effectLst>
                <a:outerShdw blurRad="38100" dist="38100" dir="2700000" algn="tl">
                  <a:srgbClr val="000000"/>
                </a:outerShdw>
              </a:effectLst>
              <a:latin typeface="Calibri" pitchFamily="34" charset="0"/>
            </a:endParaRPr>
          </a:p>
        </p:txBody>
      </p:sp>
      <p:sp>
        <p:nvSpPr>
          <p:cNvPr id="13365" name="TextBox 6"/>
          <p:cNvSpPr txBox="1">
            <a:spLocks noChangeArrowheads="1"/>
          </p:cNvSpPr>
          <p:nvPr/>
        </p:nvSpPr>
        <p:spPr bwMode="auto">
          <a:xfrm>
            <a:off x="877888" y="9980613"/>
            <a:ext cx="9612312" cy="1830387"/>
          </a:xfrm>
          <a:prstGeom prst="rect">
            <a:avLst/>
          </a:prstGeom>
          <a:solidFill>
            <a:schemeClr val="bg1"/>
          </a:solidFill>
          <a:ln w="12700">
            <a:solidFill>
              <a:srgbClr val="000000"/>
            </a:solidFill>
            <a:miter lim="800000"/>
            <a:headEnd/>
            <a:tailEnd/>
          </a:ln>
        </p:spPr>
        <p:txBody>
          <a:bodyPr lIns="64639" tIns="32319" rIns="64639" bIns="32319">
            <a:spAutoFit/>
          </a:bodyPr>
          <a:lstStyle/>
          <a:p>
            <a:pPr algn="just" defTabSz="2951163"/>
            <a:endParaRPr lang="en-MY" sz="2300">
              <a:latin typeface="Times New Roman" pitchFamily="18" charset="0"/>
            </a:endParaRPr>
          </a:p>
          <a:p>
            <a:pPr algn="just" defTabSz="2951163"/>
            <a:r>
              <a:rPr lang="en-MY" sz="2300">
                <a:latin typeface="Times New Roman" pitchFamily="18" charset="0"/>
              </a:rPr>
              <a:t>To determine the association and sequential changes in cartilage and subchondral bone during early development of spontaneous OA in the medial and lateral compartment of Dunkin Hartley (DH) guinea pig knee joints. </a:t>
            </a:r>
            <a:br>
              <a:rPr lang="en-MY" sz="2300">
                <a:latin typeface="Times New Roman" pitchFamily="18" charset="0"/>
              </a:rPr>
            </a:br>
            <a:endParaRPr lang="en-GB" sz="2300">
              <a:latin typeface="Times New Roman" pitchFamily="18" charset="0"/>
            </a:endParaRPr>
          </a:p>
        </p:txBody>
      </p:sp>
      <p:sp>
        <p:nvSpPr>
          <p:cNvPr id="13366" name="TextBox 6"/>
          <p:cNvSpPr txBox="1">
            <a:spLocks noChangeArrowheads="1"/>
          </p:cNvSpPr>
          <p:nvPr/>
        </p:nvSpPr>
        <p:spPr bwMode="auto">
          <a:xfrm>
            <a:off x="877888" y="12492038"/>
            <a:ext cx="9612312" cy="4666529"/>
          </a:xfrm>
          <a:prstGeom prst="rect">
            <a:avLst/>
          </a:prstGeom>
          <a:solidFill>
            <a:schemeClr val="bg1"/>
          </a:solidFill>
          <a:ln w="12700">
            <a:solidFill>
              <a:srgbClr val="000000"/>
            </a:solidFill>
            <a:miter lim="800000"/>
            <a:headEnd/>
            <a:tailEnd/>
          </a:ln>
        </p:spPr>
        <p:txBody>
          <a:bodyPr lIns="64639" tIns="32319" rIns="64639" bIns="32319">
            <a:spAutoFit/>
          </a:bodyPr>
          <a:lstStyle/>
          <a:p>
            <a:pPr algn="just" defTabSz="2951163"/>
            <a:endParaRPr lang="en-MY" sz="2300" dirty="0">
              <a:latin typeface="Times New Roman" pitchFamily="18" charset="0"/>
            </a:endParaRPr>
          </a:p>
          <a:p>
            <a:pPr algn="just" defTabSz="2951163"/>
            <a:r>
              <a:rPr lang="en-MY" sz="2300" dirty="0">
                <a:latin typeface="Times New Roman" pitchFamily="18" charset="0"/>
              </a:rPr>
              <a:t>Six male (DH) guinea pigs tibias were examined at 10, 16, 24 and 30 weeks of age. At each time point, macroscopic and microscopic changes to cartilage were assessed according to the OARSI recommendations</a:t>
            </a:r>
            <a:r>
              <a:rPr lang="en-MY" sz="2300" baseline="30000" dirty="0">
                <a:latin typeface="Times New Roman" pitchFamily="18" charset="0"/>
              </a:rPr>
              <a:t>1</a:t>
            </a:r>
            <a:r>
              <a:rPr lang="en-MY" sz="2300" dirty="0">
                <a:latin typeface="Times New Roman" pitchFamily="18" charset="0"/>
              </a:rPr>
              <a:t>. Bone mineral density (BMD) of medial and lateral right tibia </a:t>
            </a:r>
            <a:r>
              <a:rPr lang="en-MY" sz="2300" dirty="0" err="1">
                <a:latin typeface="Times New Roman" pitchFamily="18" charset="0"/>
              </a:rPr>
              <a:t>epiphyseal</a:t>
            </a:r>
            <a:r>
              <a:rPr lang="en-MY" sz="2300" dirty="0">
                <a:latin typeface="Times New Roman" pitchFamily="18" charset="0"/>
              </a:rPr>
              <a:t> region was determined by dual X-ray </a:t>
            </a:r>
            <a:r>
              <a:rPr lang="en-MY" sz="2300" dirty="0" err="1">
                <a:latin typeface="Times New Roman" pitchFamily="18" charset="0"/>
              </a:rPr>
              <a:t>absorptiometry</a:t>
            </a:r>
            <a:r>
              <a:rPr lang="en-MY" sz="2300" dirty="0">
                <a:latin typeface="Times New Roman" pitchFamily="18" charset="0"/>
              </a:rPr>
              <a:t> (DXA), while </a:t>
            </a:r>
            <a:r>
              <a:rPr lang="en-MY" sz="2300" dirty="0" err="1">
                <a:latin typeface="Times New Roman" pitchFamily="18" charset="0"/>
              </a:rPr>
              <a:t>subchondral</a:t>
            </a:r>
            <a:r>
              <a:rPr lang="en-MY" sz="2300" dirty="0">
                <a:latin typeface="Times New Roman" pitchFamily="18" charset="0"/>
              </a:rPr>
              <a:t> bone plate thickness (</a:t>
            </a:r>
            <a:r>
              <a:rPr lang="en-MY" sz="2300" dirty="0" err="1">
                <a:latin typeface="Times New Roman" pitchFamily="18" charset="0"/>
              </a:rPr>
              <a:t>SbpTh</a:t>
            </a:r>
            <a:r>
              <a:rPr lang="en-MY" sz="2300" dirty="0">
                <a:latin typeface="Times New Roman" pitchFamily="18" charset="0"/>
              </a:rPr>
              <a:t>) and </a:t>
            </a:r>
            <a:r>
              <a:rPr lang="en-MY" sz="2300" dirty="0" err="1">
                <a:latin typeface="Times New Roman" pitchFamily="18" charset="0"/>
              </a:rPr>
              <a:t>subchondral</a:t>
            </a:r>
            <a:r>
              <a:rPr lang="en-MY" sz="2300" dirty="0">
                <a:latin typeface="Times New Roman" pitchFamily="18" charset="0"/>
              </a:rPr>
              <a:t> </a:t>
            </a:r>
            <a:r>
              <a:rPr lang="en-MY" sz="2300" dirty="0" err="1">
                <a:latin typeface="Times New Roman" pitchFamily="18" charset="0"/>
              </a:rPr>
              <a:t>trabecular</a:t>
            </a:r>
            <a:r>
              <a:rPr lang="en-MY" sz="2300" dirty="0">
                <a:latin typeface="Times New Roman" pitchFamily="18" charset="0"/>
              </a:rPr>
              <a:t> bone </a:t>
            </a:r>
            <a:r>
              <a:rPr lang="en-MY" sz="2300" dirty="0" err="1">
                <a:latin typeface="Times New Roman" pitchFamily="18" charset="0"/>
              </a:rPr>
              <a:t>morphometry</a:t>
            </a:r>
            <a:r>
              <a:rPr lang="en-MY" sz="2300" dirty="0">
                <a:latin typeface="Times New Roman" pitchFamily="18" charset="0"/>
              </a:rPr>
              <a:t> were assessed using micro-computed tomography (micro-CT). Results are expressed as means </a:t>
            </a:r>
            <a:r>
              <a:rPr lang="en-MY" sz="2300" dirty="0">
                <a:latin typeface="Times New Roman" pitchFamily="18" charset="0"/>
                <a:cs typeface="Times New Roman" pitchFamily="18" charset="0"/>
              </a:rPr>
              <a:t>± SE</a:t>
            </a:r>
            <a:r>
              <a:rPr lang="en-MY" sz="2300" dirty="0">
                <a:latin typeface="Times New Roman" pitchFamily="18" charset="0"/>
              </a:rPr>
              <a:t>. The differences between the compartments and between the adjacent time points were </a:t>
            </a:r>
            <a:r>
              <a:rPr lang="en-MY" sz="2300" dirty="0" smtClean="0">
                <a:latin typeface="Times New Roman" pitchFamily="18" charset="0"/>
              </a:rPr>
              <a:t>analysed using </a:t>
            </a:r>
            <a:r>
              <a:rPr lang="en-MY" sz="2300" b="1" dirty="0" smtClean="0">
                <a:solidFill>
                  <a:srgbClr val="FF0000"/>
                </a:solidFill>
                <a:latin typeface="Times New Roman" pitchFamily="18" charset="0"/>
              </a:rPr>
              <a:t>various statistical tests</a:t>
            </a:r>
            <a:r>
              <a:rPr lang="en-MY" sz="2300" dirty="0" smtClean="0">
                <a:latin typeface="Times New Roman" pitchFamily="18" charset="0"/>
              </a:rPr>
              <a:t>. A </a:t>
            </a:r>
            <a:r>
              <a:rPr lang="en-MY" sz="2300" dirty="0">
                <a:latin typeface="Times New Roman" pitchFamily="18" charset="0"/>
              </a:rPr>
              <a:t>significant difference (</a:t>
            </a:r>
            <a:r>
              <a:rPr lang="en-MY" sz="2300" dirty="0" smtClean="0">
                <a:latin typeface="Times New Roman" pitchFamily="18" charset="0"/>
              </a:rPr>
              <a:t>P</a:t>
            </a:r>
            <a:r>
              <a:rPr lang="en-MY" sz="2300" i="1" dirty="0" smtClean="0">
                <a:latin typeface="Times New Roman" pitchFamily="18" charset="0"/>
              </a:rPr>
              <a:t> </a:t>
            </a:r>
            <a:r>
              <a:rPr lang="en-MY" sz="2300" dirty="0" smtClean="0">
                <a:latin typeface="Times New Roman" pitchFamily="18" charset="0"/>
              </a:rPr>
              <a:t>≤0.05</a:t>
            </a:r>
            <a:r>
              <a:rPr lang="en-MY" sz="2300" dirty="0">
                <a:latin typeface="Times New Roman" pitchFamily="18" charset="0"/>
              </a:rPr>
              <a:t>) is </a:t>
            </a:r>
            <a:endParaRPr lang="en-MY" sz="2300" dirty="0" smtClean="0">
              <a:latin typeface="Times New Roman" pitchFamily="18" charset="0"/>
            </a:endParaRPr>
          </a:p>
          <a:p>
            <a:pPr defTabSz="2951163"/>
            <a:r>
              <a:rPr lang="en-MY" sz="2300" dirty="0" smtClean="0">
                <a:latin typeface="Times New Roman" pitchFamily="18" charset="0"/>
              </a:rPr>
              <a:t>denoted as *. </a:t>
            </a:r>
            <a:br>
              <a:rPr lang="en-MY" sz="2300" dirty="0" smtClean="0">
                <a:latin typeface="Times New Roman" pitchFamily="18" charset="0"/>
              </a:rPr>
            </a:br>
            <a:endParaRPr lang="en-GB" sz="2300" dirty="0">
              <a:latin typeface="Times New Roman" pitchFamily="18" charset="0"/>
            </a:endParaRPr>
          </a:p>
        </p:txBody>
      </p:sp>
      <p:pic>
        <p:nvPicPr>
          <p:cNvPr id="13367" name="Picture 78" descr="UobArms"/>
          <p:cNvPicPr>
            <a:picLocks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2975955" y="28448000"/>
            <a:ext cx="723900" cy="866775"/>
          </a:xfrm>
          <a:prstGeom prst="rect">
            <a:avLst/>
          </a:prstGeom>
          <a:noFill/>
          <a:ln w="9525">
            <a:noFill/>
            <a:miter lim="800000"/>
            <a:headEnd/>
            <a:tailEnd/>
          </a:ln>
        </p:spPr>
      </p:pic>
      <p:pic>
        <p:nvPicPr>
          <p:cNvPr id="13368" name="Picture 79" descr="th_IIUM_Logo"/>
          <p:cNvPicPr>
            <a:picLocks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6014430" y="28454350"/>
            <a:ext cx="723900" cy="866775"/>
          </a:xfrm>
          <a:prstGeom prst="rect">
            <a:avLst/>
          </a:prstGeom>
          <a:noFill/>
          <a:ln w="9525">
            <a:noFill/>
            <a:miter lim="800000"/>
            <a:headEnd/>
            <a:tailEnd/>
          </a:ln>
        </p:spPr>
      </p:pic>
      <p:pic>
        <p:nvPicPr>
          <p:cNvPr id="13369" name="Picture 80" descr="logo_kpt_latest"/>
          <p:cNvPicPr>
            <a:picLocks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4506305" y="28449588"/>
            <a:ext cx="723900" cy="866775"/>
          </a:xfrm>
          <a:prstGeom prst="rect">
            <a:avLst/>
          </a:prstGeom>
          <a:noFill/>
          <a:ln w="9525">
            <a:noFill/>
            <a:miter lim="800000"/>
            <a:headEnd/>
            <a:tailEnd/>
          </a:ln>
        </p:spPr>
      </p:pic>
      <p:sp>
        <p:nvSpPr>
          <p:cNvPr id="13370" name="Text Box 66"/>
          <p:cNvSpPr txBox="1">
            <a:spLocks noChangeArrowheads="1"/>
          </p:cNvSpPr>
          <p:nvPr/>
        </p:nvSpPr>
        <p:spPr bwMode="auto">
          <a:xfrm>
            <a:off x="11125200" y="21044643"/>
            <a:ext cx="9213850" cy="988599"/>
          </a:xfrm>
          <a:prstGeom prst="rect">
            <a:avLst/>
          </a:prstGeom>
          <a:noFill/>
          <a:ln w="9525">
            <a:noFill/>
            <a:miter lim="800000"/>
            <a:headEnd/>
            <a:tailEnd/>
          </a:ln>
        </p:spPr>
        <p:txBody>
          <a:bodyPr lIns="64639" tIns="32319" rIns="64639" bIns="32319">
            <a:spAutoFit/>
          </a:bodyPr>
          <a:lstStyle/>
          <a:p>
            <a:pPr algn="just" defTabSz="646113"/>
            <a:r>
              <a:rPr lang="en-US" sz="2000" b="1" dirty="0">
                <a:latin typeface="Times New Roman" pitchFamily="18" charset="0"/>
              </a:rPr>
              <a:t>Table 1: </a:t>
            </a:r>
            <a:r>
              <a:rPr lang="en-US" sz="2000" dirty="0" smtClean="0">
                <a:latin typeface="Times New Roman" pitchFamily="18" charset="0"/>
              </a:rPr>
              <a:t>Macroscopic </a:t>
            </a:r>
            <a:r>
              <a:rPr lang="en-US" sz="2000" dirty="0">
                <a:latin typeface="Times New Roman" pitchFamily="18" charset="0"/>
              </a:rPr>
              <a:t>and microscopic scores of the medial </a:t>
            </a:r>
            <a:r>
              <a:rPr lang="en-US" sz="2000" dirty="0" err="1">
                <a:latin typeface="Times New Roman" pitchFamily="18" charset="0"/>
              </a:rPr>
              <a:t>tibial</a:t>
            </a:r>
            <a:r>
              <a:rPr lang="en-US" sz="2000" dirty="0">
                <a:latin typeface="Times New Roman" pitchFamily="18" charset="0"/>
              </a:rPr>
              <a:t> plateau had </a:t>
            </a:r>
            <a:r>
              <a:rPr lang="en-US" sz="2000" dirty="0" smtClean="0">
                <a:latin typeface="Times New Roman" pitchFamily="18" charset="0"/>
              </a:rPr>
              <a:t>significant associations </a:t>
            </a:r>
            <a:r>
              <a:rPr lang="en-US" sz="2000" dirty="0">
                <a:latin typeface="Times New Roman" pitchFamily="18" charset="0"/>
              </a:rPr>
              <a:t>with </a:t>
            </a:r>
            <a:r>
              <a:rPr lang="en-US" sz="2000" dirty="0" err="1">
                <a:latin typeface="Times New Roman" pitchFamily="18" charset="0"/>
              </a:rPr>
              <a:t>SbpTh</a:t>
            </a:r>
            <a:r>
              <a:rPr lang="en-US" sz="2000" dirty="0">
                <a:latin typeface="Times New Roman" pitchFamily="18" charset="0"/>
              </a:rPr>
              <a:t> and </a:t>
            </a:r>
            <a:r>
              <a:rPr lang="en-US" sz="2000" dirty="0" smtClean="0">
                <a:latin typeface="Times New Roman" pitchFamily="18" charset="0"/>
              </a:rPr>
              <a:t>BMD. The </a:t>
            </a:r>
            <a:r>
              <a:rPr lang="en-US" sz="2000" dirty="0">
                <a:latin typeface="Times New Roman" pitchFamily="18" charset="0"/>
              </a:rPr>
              <a:t>lateral </a:t>
            </a:r>
            <a:r>
              <a:rPr lang="en-US" sz="2000" dirty="0" err="1">
                <a:latin typeface="Times New Roman" pitchFamily="18" charset="0"/>
              </a:rPr>
              <a:t>tibial</a:t>
            </a:r>
            <a:r>
              <a:rPr lang="en-US" sz="2000" dirty="0">
                <a:latin typeface="Times New Roman" pitchFamily="18" charset="0"/>
              </a:rPr>
              <a:t> plateau </a:t>
            </a:r>
            <a:r>
              <a:rPr lang="en-US" sz="2000" dirty="0" smtClean="0">
                <a:latin typeface="Times New Roman" pitchFamily="18" charset="0"/>
              </a:rPr>
              <a:t>also had significant correlations with BMD, </a:t>
            </a:r>
            <a:r>
              <a:rPr lang="en-US" sz="2000" dirty="0" err="1" smtClean="0">
                <a:latin typeface="Times New Roman" pitchFamily="18" charset="0"/>
              </a:rPr>
              <a:t>TbTh</a:t>
            </a:r>
            <a:r>
              <a:rPr lang="en-US" sz="2000" dirty="0" smtClean="0">
                <a:latin typeface="Times New Roman" pitchFamily="18" charset="0"/>
              </a:rPr>
              <a:t> and </a:t>
            </a:r>
            <a:r>
              <a:rPr lang="en-US" sz="2000" dirty="0" err="1" smtClean="0">
                <a:latin typeface="Times New Roman" pitchFamily="18" charset="0"/>
              </a:rPr>
              <a:t>TbN</a:t>
            </a:r>
            <a:r>
              <a:rPr lang="en-US" sz="2000" dirty="0" smtClean="0">
                <a:latin typeface="Times New Roman" pitchFamily="18" charset="0"/>
              </a:rPr>
              <a:t> but the correlations were much weaker.   </a:t>
            </a:r>
            <a:endParaRPr lang="en-MY" sz="2000" dirty="0">
              <a:latin typeface="Times New Roman" pitchFamily="18" charset="0"/>
            </a:endParaRPr>
          </a:p>
        </p:txBody>
      </p:sp>
      <p:pic>
        <p:nvPicPr>
          <p:cNvPr id="1026" name="Picture 2"/>
          <p:cNvPicPr>
            <a:picLocks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17458632" y="28389459"/>
            <a:ext cx="795608" cy="1008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TotalTime>
  <Words>682</Words>
  <Application>Microsoft Office PowerPoint</Application>
  <PresentationFormat>Custom</PresentationFormat>
  <Paragraphs>95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anxzz</dc:creator>
  <cp:lastModifiedBy>mdms</cp:lastModifiedBy>
  <cp:revision>104</cp:revision>
  <dcterms:created xsi:type="dcterms:W3CDTF">2011-07-08T13:58:20Z</dcterms:created>
  <dcterms:modified xsi:type="dcterms:W3CDTF">2011-11-28T17:20:59Z</dcterms:modified>
</cp:coreProperties>
</file>